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20"/>
  </p:handoutMasterIdLst>
  <p:sldIdLst>
    <p:sldId id="257" r:id="rId2"/>
    <p:sldId id="258" r:id="rId3"/>
    <p:sldId id="259" r:id="rId4"/>
    <p:sldId id="260" r:id="rId5"/>
    <p:sldId id="272" r:id="rId6"/>
    <p:sldId id="256" r:id="rId7"/>
    <p:sldId id="262" r:id="rId8"/>
    <p:sldId id="261" r:id="rId9"/>
    <p:sldId id="263" r:id="rId10"/>
    <p:sldId id="264" r:id="rId11"/>
    <p:sldId id="265" r:id="rId12"/>
    <p:sldId id="266" r:id="rId13"/>
    <p:sldId id="267" r:id="rId14"/>
    <p:sldId id="268" r:id="rId15"/>
    <p:sldId id="269" r:id="rId16"/>
    <p:sldId id="270" r:id="rId17"/>
    <p:sldId id="271" r:id="rId18"/>
    <p:sldId id="273" r:id="rId19"/>
  </p:sldIdLst>
  <p:sldSz cx="9144000" cy="6858000" type="screen4x3"/>
  <p:notesSz cx="6888163" cy="1002188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94"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4871" cy="501094"/>
          </a:xfrm>
          <a:prstGeom prst="rect">
            <a:avLst/>
          </a:prstGeom>
        </p:spPr>
        <p:txBody>
          <a:bodyPr vert="horz" lIns="96625" tIns="48312" rIns="96625" bIns="48312" rtlCol="0"/>
          <a:lstStyle>
            <a:lvl1pPr algn="l">
              <a:defRPr sz="1300"/>
            </a:lvl1pPr>
          </a:lstStyle>
          <a:p>
            <a:endParaRPr lang="nl-NL"/>
          </a:p>
        </p:txBody>
      </p:sp>
      <p:sp>
        <p:nvSpPr>
          <p:cNvPr id="3" name="Tijdelijke aanduiding voor datum 2"/>
          <p:cNvSpPr>
            <a:spLocks noGrp="1"/>
          </p:cNvSpPr>
          <p:nvPr>
            <p:ph type="dt" sz="quarter" idx="1"/>
          </p:nvPr>
        </p:nvSpPr>
        <p:spPr>
          <a:xfrm>
            <a:off x="3901698" y="0"/>
            <a:ext cx="2984871" cy="501094"/>
          </a:xfrm>
          <a:prstGeom prst="rect">
            <a:avLst/>
          </a:prstGeom>
        </p:spPr>
        <p:txBody>
          <a:bodyPr vert="horz" lIns="96625" tIns="48312" rIns="96625" bIns="48312" rtlCol="0"/>
          <a:lstStyle>
            <a:lvl1pPr algn="r">
              <a:defRPr sz="1300"/>
            </a:lvl1pPr>
          </a:lstStyle>
          <a:p>
            <a:fld id="{9AF24ABE-19ED-48DA-8611-F622DDFFA677}" type="datetimeFigureOut">
              <a:rPr lang="nl-NL" smtClean="0"/>
              <a:t>6-11-2016</a:t>
            </a:fld>
            <a:endParaRPr lang="nl-NL"/>
          </a:p>
        </p:txBody>
      </p:sp>
      <p:sp>
        <p:nvSpPr>
          <p:cNvPr id="4" name="Tijdelijke aanduiding voor voettekst 3"/>
          <p:cNvSpPr>
            <a:spLocks noGrp="1"/>
          </p:cNvSpPr>
          <p:nvPr>
            <p:ph type="ftr" sz="quarter" idx="2"/>
          </p:nvPr>
        </p:nvSpPr>
        <p:spPr>
          <a:xfrm>
            <a:off x="0" y="9519054"/>
            <a:ext cx="2984871" cy="501094"/>
          </a:xfrm>
          <a:prstGeom prst="rect">
            <a:avLst/>
          </a:prstGeom>
        </p:spPr>
        <p:txBody>
          <a:bodyPr vert="horz" lIns="96625" tIns="48312" rIns="96625" bIns="48312"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3901698" y="9519054"/>
            <a:ext cx="2984871" cy="501094"/>
          </a:xfrm>
          <a:prstGeom prst="rect">
            <a:avLst/>
          </a:prstGeom>
        </p:spPr>
        <p:txBody>
          <a:bodyPr vert="horz" lIns="96625" tIns="48312" rIns="96625" bIns="48312" rtlCol="0" anchor="b"/>
          <a:lstStyle>
            <a:lvl1pPr algn="r">
              <a:defRPr sz="1300"/>
            </a:lvl1pPr>
          </a:lstStyle>
          <a:p>
            <a:fld id="{AFC826F6-4FA3-4572-8382-795270875869}" type="slidenum">
              <a:rPr lang="nl-NL" smtClean="0"/>
              <a:t>‹nr.›</a:t>
            </a:fld>
            <a:endParaRPr lang="nl-NL"/>
          </a:p>
        </p:txBody>
      </p:sp>
    </p:spTree>
    <p:extLst>
      <p:ext uri="{BB962C8B-B14F-4D97-AF65-F5344CB8AC3E}">
        <p14:creationId xmlns:p14="http://schemas.microsoft.com/office/powerpoint/2010/main" val="351947467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F75D0B90-9D8E-425A-BBD0-E320542F2373}" type="datetimeFigureOut">
              <a:rPr lang="nl-NL" smtClean="0"/>
              <a:t>6-11-2016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4296FC78-668F-40BF-B699-0CDC7FB14FBD}" type="slidenum">
              <a:rPr lang="nl-NL" smtClean="0"/>
              <a:t>‹nr.›</a:t>
            </a:fld>
            <a:endParaRPr lang="nl-NL" dirty="0"/>
          </a:p>
        </p:txBody>
      </p:sp>
    </p:spTree>
    <p:extLst>
      <p:ext uri="{BB962C8B-B14F-4D97-AF65-F5344CB8AC3E}">
        <p14:creationId xmlns:p14="http://schemas.microsoft.com/office/powerpoint/2010/main" val="2788097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75D0B90-9D8E-425A-BBD0-E320542F2373}" type="datetimeFigureOut">
              <a:rPr lang="nl-NL" smtClean="0"/>
              <a:t>6-11-2016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4296FC78-668F-40BF-B699-0CDC7FB14FBD}" type="slidenum">
              <a:rPr lang="nl-NL" smtClean="0"/>
              <a:t>‹nr.›</a:t>
            </a:fld>
            <a:endParaRPr lang="nl-NL" dirty="0"/>
          </a:p>
        </p:txBody>
      </p:sp>
    </p:spTree>
    <p:extLst>
      <p:ext uri="{BB962C8B-B14F-4D97-AF65-F5344CB8AC3E}">
        <p14:creationId xmlns:p14="http://schemas.microsoft.com/office/powerpoint/2010/main" val="315976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75D0B90-9D8E-425A-BBD0-E320542F2373}" type="datetimeFigureOut">
              <a:rPr lang="nl-NL" smtClean="0"/>
              <a:t>6-11-2016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4296FC78-668F-40BF-B699-0CDC7FB14FBD}" type="slidenum">
              <a:rPr lang="nl-NL" smtClean="0"/>
              <a:t>‹nr.›</a:t>
            </a:fld>
            <a:endParaRPr lang="nl-NL" dirty="0"/>
          </a:p>
        </p:txBody>
      </p:sp>
    </p:spTree>
    <p:extLst>
      <p:ext uri="{BB962C8B-B14F-4D97-AF65-F5344CB8AC3E}">
        <p14:creationId xmlns:p14="http://schemas.microsoft.com/office/powerpoint/2010/main" val="77611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75D0B90-9D8E-425A-BBD0-E320542F2373}" type="datetimeFigureOut">
              <a:rPr lang="nl-NL" smtClean="0"/>
              <a:t>6-11-2016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4296FC78-668F-40BF-B699-0CDC7FB14FBD}" type="slidenum">
              <a:rPr lang="nl-NL" smtClean="0"/>
              <a:t>‹nr.›</a:t>
            </a:fld>
            <a:endParaRPr lang="nl-NL" dirty="0"/>
          </a:p>
        </p:txBody>
      </p:sp>
    </p:spTree>
    <p:extLst>
      <p:ext uri="{BB962C8B-B14F-4D97-AF65-F5344CB8AC3E}">
        <p14:creationId xmlns:p14="http://schemas.microsoft.com/office/powerpoint/2010/main" val="3614110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F75D0B90-9D8E-425A-BBD0-E320542F2373}" type="datetimeFigureOut">
              <a:rPr lang="nl-NL" smtClean="0"/>
              <a:t>6-11-2016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4296FC78-668F-40BF-B699-0CDC7FB14FBD}" type="slidenum">
              <a:rPr lang="nl-NL" smtClean="0"/>
              <a:t>‹nr.›</a:t>
            </a:fld>
            <a:endParaRPr lang="nl-NL" dirty="0"/>
          </a:p>
        </p:txBody>
      </p:sp>
    </p:spTree>
    <p:extLst>
      <p:ext uri="{BB962C8B-B14F-4D97-AF65-F5344CB8AC3E}">
        <p14:creationId xmlns:p14="http://schemas.microsoft.com/office/powerpoint/2010/main" val="3706511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F75D0B90-9D8E-425A-BBD0-E320542F2373}" type="datetimeFigureOut">
              <a:rPr lang="nl-NL" smtClean="0"/>
              <a:t>6-11-2016</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4296FC78-668F-40BF-B699-0CDC7FB14FBD}" type="slidenum">
              <a:rPr lang="nl-NL" smtClean="0"/>
              <a:t>‹nr.›</a:t>
            </a:fld>
            <a:endParaRPr lang="nl-NL" dirty="0"/>
          </a:p>
        </p:txBody>
      </p:sp>
    </p:spTree>
    <p:extLst>
      <p:ext uri="{BB962C8B-B14F-4D97-AF65-F5344CB8AC3E}">
        <p14:creationId xmlns:p14="http://schemas.microsoft.com/office/powerpoint/2010/main" val="262455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F75D0B90-9D8E-425A-BBD0-E320542F2373}" type="datetimeFigureOut">
              <a:rPr lang="nl-NL" smtClean="0"/>
              <a:t>6-11-2016</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4296FC78-668F-40BF-B699-0CDC7FB14FBD}" type="slidenum">
              <a:rPr lang="nl-NL" smtClean="0"/>
              <a:t>‹nr.›</a:t>
            </a:fld>
            <a:endParaRPr lang="nl-NL" dirty="0"/>
          </a:p>
        </p:txBody>
      </p:sp>
    </p:spTree>
    <p:extLst>
      <p:ext uri="{BB962C8B-B14F-4D97-AF65-F5344CB8AC3E}">
        <p14:creationId xmlns:p14="http://schemas.microsoft.com/office/powerpoint/2010/main" val="1974295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F75D0B90-9D8E-425A-BBD0-E320542F2373}" type="datetimeFigureOut">
              <a:rPr lang="nl-NL" smtClean="0"/>
              <a:t>6-11-2016</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4296FC78-668F-40BF-B699-0CDC7FB14FBD}" type="slidenum">
              <a:rPr lang="nl-NL" smtClean="0"/>
              <a:t>‹nr.›</a:t>
            </a:fld>
            <a:endParaRPr lang="nl-NL" dirty="0"/>
          </a:p>
        </p:txBody>
      </p:sp>
    </p:spTree>
    <p:extLst>
      <p:ext uri="{BB962C8B-B14F-4D97-AF65-F5344CB8AC3E}">
        <p14:creationId xmlns:p14="http://schemas.microsoft.com/office/powerpoint/2010/main" val="642903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75D0B90-9D8E-425A-BBD0-E320542F2373}" type="datetimeFigureOut">
              <a:rPr lang="nl-NL" smtClean="0"/>
              <a:t>6-11-2016</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4296FC78-668F-40BF-B699-0CDC7FB14FBD}" type="slidenum">
              <a:rPr lang="nl-NL" smtClean="0"/>
              <a:t>‹nr.›</a:t>
            </a:fld>
            <a:endParaRPr lang="nl-NL" dirty="0"/>
          </a:p>
        </p:txBody>
      </p:sp>
    </p:spTree>
    <p:extLst>
      <p:ext uri="{BB962C8B-B14F-4D97-AF65-F5344CB8AC3E}">
        <p14:creationId xmlns:p14="http://schemas.microsoft.com/office/powerpoint/2010/main" val="500538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75D0B90-9D8E-425A-BBD0-E320542F2373}" type="datetimeFigureOut">
              <a:rPr lang="nl-NL" smtClean="0"/>
              <a:t>6-11-2016</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4296FC78-668F-40BF-B699-0CDC7FB14FBD}" type="slidenum">
              <a:rPr lang="nl-NL" smtClean="0"/>
              <a:t>‹nr.›</a:t>
            </a:fld>
            <a:endParaRPr lang="nl-NL" dirty="0"/>
          </a:p>
        </p:txBody>
      </p:sp>
    </p:spTree>
    <p:extLst>
      <p:ext uri="{BB962C8B-B14F-4D97-AF65-F5344CB8AC3E}">
        <p14:creationId xmlns:p14="http://schemas.microsoft.com/office/powerpoint/2010/main" val="1813187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75D0B90-9D8E-425A-BBD0-E320542F2373}" type="datetimeFigureOut">
              <a:rPr lang="nl-NL" smtClean="0"/>
              <a:t>6-11-2016</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4296FC78-668F-40BF-B699-0CDC7FB14FBD}" type="slidenum">
              <a:rPr lang="nl-NL" smtClean="0"/>
              <a:t>‹nr.›</a:t>
            </a:fld>
            <a:endParaRPr lang="nl-NL" dirty="0"/>
          </a:p>
        </p:txBody>
      </p:sp>
    </p:spTree>
    <p:extLst>
      <p:ext uri="{BB962C8B-B14F-4D97-AF65-F5344CB8AC3E}">
        <p14:creationId xmlns:p14="http://schemas.microsoft.com/office/powerpoint/2010/main" val="4193766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D0B90-9D8E-425A-BBD0-E320542F2373}" type="datetimeFigureOut">
              <a:rPr lang="nl-NL" smtClean="0"/>
              <a:t>6-11-2016</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96FC78-668F-40BF-B699-0CDC7FB14FBD}" type="slidenum">
              <a:rPr lang="nl-NL" smtClean="0"/>
              <a:t>‹nr.›</a:t>
            </a:fld>
            <a:endParaRPr lang="nl-NL" dirty="0"/>
          </a:p>
        </p:txBody>
      </p:sp>
    </p:spTree>
    <p:extLst>
      <p:ext uri="{BB962C8B-B14F-4D97-AF65-F5344CB8AC3E}">
        <p14:creationId xmlns:p14="http://schemas.microsoft.com/office/powerpoint/2010/main" val="29437346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hyperlink" Target="http://tanamasotoje.weebly.com/groepsopdrachten/ontdekkend-en-onderzoekend-leren" TargetMode="Externa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hyperlink" Target="http://tanamasotoje.weebly.com/groepsopdrachten/ontdekkend-en-onderzoekend-leren" TargetMode="Externa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hyperlink" Target="http://tanamasotoje.weebly.com/groepsopdrachten/ontdekkend-en-onderzoekend-leren" TargetMode="Externa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hyperlink" Target="http://tanamasotoje.weebly.com/groepsopdrachten/ontdekkend-en-onderzoekend-leren" TargetMode="Externa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hyperlink" Target="http://tanamasotoje.weebly.com/groepsopdrachten/ontdekkend-en-onderzoekend-leren" TargetMode="Externa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hyperlink" Target="http://www.verhalendontwerpen.nl/Basis/index_basis.htm" TargetMode="External"/><Relationship Id="rId4" Type="http://schemas.openxmlformats.org/officeDocument/2006/relationships/hyperlink" Target="http://tanamasotoje.weebly.com/tamira/october-27th-2016"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hyperlink" Target="http://tanamasotoje.weebly.com/tamira/october-27th-2016"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hyperlink" Target="http://tanamasotoje.weebly.com/groepsopdrachten/ontdekkend-en-onderzoekend-leren" TargetMode="External"/><Relationship Id="rId4" Type="http://schemas.openxmlformats.org/officeDocument/2006/relationships/hyperlink" Target="http://tanamasotoje.weebly.com/tamira/october-27th-2016"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hyperlink" Target="http://tanamasotoje.weebly.com/groepsopdrachten/ontdekkend-en-onderzoekend-leren" TargetMode="External"/><Relationship Id="rId4" Type="http://schemas.openxmlformats.org/officeDocument/2006/relationships/hyperlink" Target="http://tanamasotoje.weebly.com/tamira/october-27th-201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tule.slo.nl/" TargetMode="External"/><Relationship Id="rId2" Type="http://schemas.openxmlformats.org/officeDocument/2006/relationships/hyperlink" Target="http://tanamasotoje.weebly.com/tamira/october-27th-2016"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curriculumvandetoekomst.slo.nl/21e-eeuwse-vaardigheden" TargetMode="External"/><Relationship Id="rId1" Type="http://schemas.openxmlformats.org/officeDocument/2006/relationships/slideLayout" Target="../slideLayouts/slideLayout2.xml"/><Relationship Id="rId4" Type="http://schemas.openxmlformats.org/officeDocument/2006/relationships/hyperlink" Target="http://tanamasotoje.weebly.com/tamira/october-27th-2016" TargetMode="External"/></Relationships>
</file>

<file path=ppt/slides/_rels/slide6.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8.xml"/><Relationship Id="rId7" Type="http://schemas.openxmlformats.org/officeDocument/2006/relationships/slide" Target="slide11.xml"/><Relationship Id="rId12" Type="http://schemas.openxmlformats.org/officeDocument/2006/relationships/slide" Target="slide16.xml"/><Relationship Id="rId2" Type="http://schemas.openxmlformats.org/officeDocument/2006/relationships/slide" Target="slide15.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slide" Target="slide17.xml"/><Relationship Id="rId5" Type="http://schemas.openxmlformats.org/officeDocument/2006/relationships/slide" Target="slide9.xml"/><Relationship Id="rId10" Type="http://schemas.openxmlformats.org/officeDocument/2006/relationships/slide" Target="slide14.xml"/><Relationship Id="rId4" Type="http://schemas.openxmlformats.org/officeDocument/2006/relationships/image" Target="../media/image2.jpeg"/><Relationship Id="rId9" Type="http://schemas.openxmlformats.org/officeDocument/2006/relationships/slide" Target="slide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tanamasotoje.weebly.com/groepsopdrachten/ontdekkend-en-onderzoekend-leren" TargetMode="Externa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hyperlink" Target="http://tanamasotoje.weebly.com/tamira/october-27th-2016" TargetMode="External"/><Relationship Id="rId5" Type="http://schemas.openxmlformats.org/officeDocument/2006/relationships/slide" Target="slide8.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hyperlink" Target="http://tanamasotoje.weebly.com/groepsopdrachten/ontdekkend-en-onderzoekend-leren" TargetMode="Externa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683568" y="908720"/>
            <a:ext cx="7772400" cy="1470025"/>
          </a:xfrm>
          <a:solidFill>
            <a:schemeClr val="bg1">
              <a:lumMod val="85000"/>
            </a:schemeClr>
          </a:solidFill>
          <a:ln w="57150"/>
        </p:spPr>
        <p:style>
          <a:lnRef idx="2">
            <a:schemeClr val="dk1"/>
          </a:lnRef>
          <a:fillRef idx="1">
            <a:schemeClr val="lt1"/>
          </a:fillRef>
          <a:effectRef idx="0">
            <a:schemeClr val="dk1"/>
          </a:effectRef>
          <a:fontRef idx="minor">
            <a:schemeClr val="dk1"/>
          </a:fontRef>
        </p:style>
        <p:txBody>
          <a:bodyPr>
            <a:normAutofit/>
          </a:bodyPr>
          <a:lstStyle/>
          <a:p>
            <a:r>
              <a:rPr lang="nl-NL" sz="5400" b="1" dirty="0" err="1" smtClean="0">
                <a:solidFill>
                  <a:schemeClr val="bg1"/>
                </a:solidFill>
                <a:latin typeface="Arial" panose="020B0604020202020204" pitchFamily="34" charset="0"/>
                <a:cs typeface="Arial" panose="020B0604020202020204" pitchFamily="34" charset="0"/>
              </a:rPr>
              <a:t>Quest</a:t>
            </a:r>
            <a:r>
              <a:rPr lang="nl-NL" sz="5400" b="1" dirty="0" smtClean="0">
                <a:solidFill>
                  <a:schemeClr val="bg1"/>
                </a:solidFill>
                <a:latin typeface="Arial" panose="020B0604020202020204" pitchFamily="34" charset="0"/>
                <a:cs typeface="Arial" panose="020B0604020202020204" pitchFamily="34" charset="0"/>
              </a:rPr>
              <a:t> 4: Design</a:t>
            </a:r>
            <a:endParaRPr lang="nl-NL" sz="5400" b="1" dirty="0">
              <a:solidFill>
                <a:schemeClr val="bg1"/>
              </a:solidFill>
              <a:latin typeface="Arial" panose="020B0604020202020204" pitchFamily="34" charset="0"/>
              <a:cs typeface="Arial" panose="020B0604020202020204" pitchFamily="34" charset="0"/>
            </a:endParaRPr>
          </a:p>
        </p:txBody>
      </p:sp>
      <p:sp>
        <p:nvSpPr>
          <p:cNvPr id="5" name="Ondertitel 4"/>
          <p:cNvSpPr>
            <a:spLocks noGrp="1"/>
          </p:cNvSpPr>
          <p:nvPr>
            <p:ph type="subTitle" idx="1"/>
          </p:nvPr>
        </p:nvSpPr>
        <p:spPr>
          <a:xfrm>
            <a:off x="827584" y="4077072"/>
            <a:ext cx="4248472" cy="936104"/>
          </a:xfrm>
        </p:spPr>
        <p:style>
          <a:lnRef idx="2">
            <a:schemeClr val="dk1"/>
          </a:lnRef>
          <a:fillRef idx="1">
            <a:schemeClr val="lt1"/>
          </a:fillRef>
          <a:effectRef idx="0">
            <a:schemeClr val="dk1"/>
          </a:effectRef>
          <a:fontRef idx="minor">
            <a:schemeClr val="dk1"/>
          </a:fontRef>
        </p:style>
        <p:txBody>
          <a:bodyPr>
            <a:normAutofit/>
          </a:bodyPr>
          <a:lstStyle/>
          <a:p>
            <a:r>
              <a:rPr lang="nl-NL" sz="2400" i="1" dirty="0" smtClean="0">
                <a:solidFill>
                  <a:schemeClr val="tx1"/>
                </a:solidFill>
                <a:latin typeface="Arial" panose="020B0604020202020204" pitchFamily="34" charset="0"/>
                <a:cs typeface="Arial" panose="020B0604020202020204" pitchFamily="34" charset="0"/>
              </a:rPr>
              <a:t>De ontwerpprincipes van Tamira Oosting</a:t>
            </a:r>
            <a:endParaRPr lang="nl-NL" sz="2400" i="1" dirty="0">
              <a:solidFill>
                <a:schemeClr val="tx1"/>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4721" y="2924944"/>
            <a:ext cx="2758460"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0968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lumMod val="85000"/>
            </a:schemeClr>
          </a:solidFill>
          <a:ln w="57150">
            <a:solidFill>
              <a:schemeClr val="tx1"/>
            </a:solidFill>
          </a:ln>
        </p:spPr>
        <p:txBody>
          <a:bodyPr/>
          <a:lstStyle/>
          <a:p>
            <a:r>
              <a:rPr lang="nl-NL" b="1" dirty="0" smtClean="0">
                <a:solidFill>
                  <a:schemeClr val="bg1"/>
                </a:solidFill>
                <a:latin typeface="Arial" panose="020B0604020202020204" pitchFamily="34" charset="0"/>
                <a:cs typeface="Arial" panose="020B0604020202020204" pitchFamily="34" charset="0"/>
              </a:rPr>
              <a:t> </a:t>
            </a:r>
            <a:endParaRPr lang="nl-NL" b="1" dirty="0">
              <a:solidFill>
                <a:schemeClr val="bg1"/>
              </a:solidFill>
              <a:latin typeface="Arial" panose="020B0604020202020204" pitchFamily="34" charset="0"/>
              <a:cs typeface="Arial" panose="020B0604020202020204" pitchFamily="34" charset="0"/>
            </a:endParaRPr>
          </a:p>
        </p:txBody>
      </p:sp>
      <p:pic>
        <p:nvPicPr>
          <p:cNvPr id="5" name="Tijdelijke aanduiding voor inhoud 4">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84368" y="5805264"/>
            <a:ext cx="1075401" cy="837863"/>
          </a:xfrm>
        </p:spPr>
      </p:pic>
      <p:pic>
        <p:nvPicPr>
          <p:cNvPr id="6" name="Afbeelding 5" descr="Afbeeldingsresultaat voor onderzoekend leren"/>
          <p:cNvPicPr/>
          <p:nvPr/>
        </p:nvPicPr>
        <p:blipFill rotWithShape="1">
          <a:blip r:embed="rId4">
            <a:extLst>
              <a:ext uri="{28A0092B-C50C-407E-A947-70E740481C1C}">
                <a14:useLocalDpi xmlns:a14="http://schemas.microsoft.com/office/drawing/2010/main" val="0"/>
              </a:ext>
            </a:extLst>
          </a:blip>
          <a:srcRect l="61139" t="39787" r="1977" b="47749"/>
          <a:stretch/>
        </p:blipFill>
        <p:spPr bwMode="auto">
          <a:xfrm>
            <a:off x="3440564" y="476672"/>
            <a:ext cx="2373707" cy="720080"/>
          </a:xfrm>
          <a:prstGeom prst="rect">
            <a:avLst/>
          </a:prstGeom>
          <a:noFill/>
          <a:ln>
            <a:noFill/>
          </a:ln>
        </p:spPr>
      </p:pic>
      <p:sp>
        <p:nvSpPr>
          <p:cNvPr id="7" name="Tekstvak 6"/>
          <p:cNvSpPr txBox="1"/>
          <p:nvPr/>
        </p:nvSpPr>
        <p:spPr>
          <a:xfrm>
            <a:off x="323528" y="1628800"/>
            <a:ext cx="8424936" cy="584775"/>
          </a:xfrm>
          <a:prstGeom prst="rect">
            <a:avLst/>
          </a:prstGeom>
          <a:noFill/>
        </p:spPr>
        <p:txBody>
          <a:bodyPr wrap="square" rtlCol="0">
            <a:spAutoFit/>
          </a:bodyPr>
          <a:lstStyle/>
          <a:p>
            <a:pPr algn="just"/>
            <a:r>
              <a:rPr lang="nl-NL" sz="1600" dirty="0" smtClean="0">
                <a:latin typeface="Arial" panose="020B0604020202020204" pitchFamily="34" charset="0"/>
                <a:cs typeface="Arial" panose="020B0604020202020204" pitchFamily="34" charset="0"/>
              </a:rPr>
              <a:t>Dit is stap 3 van de cirkel en hier gaat het over 1 principe: </a:t>
            </a:r>
            <a:r>
              <a:rPr lang="nl-NL" sz="1600" dirty="0" smtClean="0">
                <a:latin typeface="Arial" panose="020B0604020202020204" pitchFamily="34" charset="0"/>
                <a:cs typeface="Arial" panose="020B0604020202020204" pitchFamily="34" charset="0"/>
                <a:hlinkClick r:id="rId5"/>
              </a:rPr>
              <a:t>onderzoekend leren</a:t>
            </a:r>
            <a:r>
              <a:rPr lang="nl-NL" sz="1600" dirty="0" smtClean="0">
                <a:latin typeface="Arial" panose="020B0604020202020204" pitchFamily="34" charset="0"/>
                <a:cs typeface="Arial" panose="020B0604020202020204" pitchFamily="34" charset="0"/>
              </a:rPr>
              <a:t>. Voor de onderliggende theorie kun je op de link klikken.  </a:t>
            </a:r>
            <a:endParaRPr lang="nl-NL" sz="1600" dirty="0">
              <a:latin typeface="Arial" panose="020B0604020202020204" pitchFamily="34" charset="0"/>
              <a:cs typeface="Arial" panose="020B0604020202020204" pitchFamily="34" charset="0"/>
            </a:endParaRPr>
          </a:p>
        </p:txBody>
      </p:sp>
      <p:sp>
        <p:nvSpPr>
          <p:cNvPr id="8" name="Tekstvak 7"/>
          <p:cNvSpPr txBox="1"/>
          <p:nvPr/>
        </p:nvSpPr>
        <p:spPr>
          <a:xfrm>
            <a:off x="194645" y="2924944"/>
            <a:ext cx="8754709" cy="2246769"/>
          </a:xfrm>
          <a:prstGeom prst="rect">
            <a:avLst/>
          </a:prstGeom>
          <a:noFill/>
        </p:spPr>
        <p:txBody>
          <a:bodyPr wrap="square" rtlCol="0">
            <a:spAutoFit/>
          </a:bodyPr>
          <a:lstStyle/>
          <a:p>
            <a:pPr algn="just"/>
            <a:r>
              <a:rPr lang="nl-NL" sz="2000" dirty="0" smtClean="0">
                <a:latin typeface="Arial" panose="020B0604020202020204" pitchFamily="34" charset="0"/>
                <a:cs typeface="Arial" panose="020B0604020202020204" pitchFamily="34" charset="0"/>
              </a:rPr>
              <a:t>- Laat de kinderen beginnen met het opzetten van het onderzoek/experiment.</a:t>
            </a:r>
          </a:p>
          <a:p>
            <a:pPr algn="just"/>
            <a:r>
              <a:rPr lang="nl-NL" sz="2000" dirty="0" smtClean="0">
                <a:latin typeface="Arial" panose="020B0604020202020204" pitchFamily="34" charset="0"/>
                <a:cs typeface="Arial" panose="020B0604020202020204" pitchFamily="34" charset="0"/>
              </a:rPr>
              <a:t>- De kinderen bedenken verschillende onderzoeken/experimenten en gaan hier ervaring mee op doen.</a:t>
            </a:r>
          </a:p>
          <a:p>
            <a:pPr algn="just"/>
            <a:r>
              <a:rPr lang="nl-NL" sz="2000" dirty="0" smtClean="0">
                <a:latin typeface="Arial" panose="020B0604020202020204" pitchFamily="34" charset="0"/>
                <a:cs typeface="Arial" panose="020B0604020202020204" pitchFamily="34" charset="0"/>
              </a:rPr>
              <a:t>-</a:t>
            </a:r>
            <a:r>
              <a:rPr lang="nl-NL" sz="2000" dirty="0">
                <a:latin typeface="Arial" panose="020B0604020202020204" pitchFamily="34" charset="0"/>
                <a:cs typeface="Arial" panose="020B0604020202020204" pitchFamily="34" charset="0"/>
              </a:rPr>
              <a:t> </a:t>
            </a:r>
            <a:r>
              <a:rPr lang="nl-NL" sz="2000" dirty="0" smtClean="0">
                <a:latin typeface="Arial" panose="020B0604020202020204" pitchFamily="34" charset="0"/>
                <a:cs typeface="Arial" panose="020B0604020202020204" pitchFamily="34" charset="0"/>
              </a:rPr>
              <a:t>Materiaal, meetinstrumenten of gereedschap bijeenzoeken en hiermee ervaringen opdoen.</a:t>
            </a:r>
          </a:p>
          <a:p>
            <a:pPr algn="just"/>
            <a:r>
              <a:rPr lang="nl-NL" sz="2000" dirty="0" smtClean="0">
                <a:latin typeface="Arial" panose="020B0604020202020204" pitchFamily="34" charset="0"/>
                <a:cs typeface="Arial" panose="020B0604020202020204" pitchFamily="34" charset="0"/>
              </a:rPr>
              <a:t>- Plannen van het onderzoek/experiment</a:t>
            </a:r>
            <a:r>
              <a:rPr lang="nl-NL" sz="2000" dirty="0">
                <a:latin typeface="Arial" panose="020B0604020202020204" pitchFamily="34" charset="0"/>
                <a:cs typeface="Arial" panose="020B0604020202020204" pitchFamily="34" charset="0"/>
              </a:rPr>
              <a:t>.</a:t>
            </a:r>
            <a:endParaRPr lang="nl-NL"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5409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lumMod val="85000"/>
            </a:schemeClr>
          </a:solidFill>
          <a:ln w="57150">
            <a:solidFill>
              <a:schemeClr val="tx1"/>
            </a:solidFill>
          </a:ln>
        </p:spPr>
        <p:txBody>
          <a:bodyPr/>
          <a:lstStyle/>
          <a:p>
            <a:r>
              <a:rPr lang="nl-NL" b="1" dirty="0" smtClean="0">
                <a:solidFill>
                  <a:schemeClr val="bg1"/>
                </a:solidFill>
                <a:latin typeface="Arial" panose="020B0604020202020204" pitchFamily="34" charset="0"/>
                <a:cs typeface="Arial" panose="020B0604020202020204" pitchFamily="34" charset="0"/>
              </a:rPr>
              <a:t> </a:t>
            </a:r>
            <a:endParaRPr lang="nl-NL" b="1" dirty="0">
              <a:solidFill>
                <a:schemeClr val="bg1"/>
              </a:solidFill>
              <a:latin typeface="Arial" panose="020B0604020202020204" pitchFamily="34" charset="0"/>
              <a:cs typeface="Arial" panose="020B0604020202020204" pitchFamily="34" charset="0"/>
            </a:endParaRPr>
          </a:p>
        </p:txBody>
      </p:sp>
      <p:pic>
        <p:nvPicPr>
          <p:cNvPr id="5" name="Tijdelijke aanduiding voor inhoud 4">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84368" y="5805264"/>
            <a:ext cx="1075401" cy="837863"/>
          </a:xfrm>
        </p:spPr>
      </p:pic>
      <p:pic>
        <p:nvPicPr>
          <p:cNvPr id="7" name="Afbeelding 6" descr="Afbeeldingsresultaat voor onderzoekend leren"/>
          <p:cNvPicPr/>
          <p:nvPr/>
        </p:nvPicPr>
        <p:blipFill rotWithShape="1">
          <a:blip r:embed="rId4">
            <a:extLst>
              <a:ext uri="{28A0092B-C50C-407E-A947-70E740481C1C}">
                <a14:useLocalDpi xmlns:a14="http://schemas.microsoft.com/office/drawing/2010/main" val="0"/>
              </a:ext>
            </a:extLst>
          </a:blip>
          <a:srcRect l="59975" t="54418" r="1904" b="32599"/>
          <a:stretch/>
        </p:blipFill>
        <p:spPr bwMode="auto">
          <a:xfrm>
            <a:off x="3187080" y="476672"/>
            <a:ext cx="2571596" cy="753228"/>
          </a:xfrm>
          <a:prstGeom prst="rect">
            <a:avLst/>
          </a:prstGeom>
          <a:noFill/>
          <a:ln>
            <a:noFill/>
          </a:ln>
        </p:spPr>
      </p:pic>
      <p:sp>
        <p:nvSpPr>
          <p:cNvPr id="6" name="Tekstvak 5"/>
          <p:cNvSpPr txBox="1"/>
          <p:nvPr/>
        </p:nvSpPr>
        <p:spPr>
          <a:xfrm>
            <a:off x="323528" y="1628800"/>
            <a:ext cx="8424936" cy="584775"/>
          </a:xfrm>
          <a:prstGeom prst="rect">
            <a:avLst/>
          </a:prstGeom>
          <a:noFill/>
        </p:spPr>
        <p:txBody>
          <a:bodyPr wrap="square" rtlCol="0">
            <a:spAutoFit/>
          </a:bodyPr>
          <a:lstStyle/>
          <a:p>
            <a:pPr algn="just"/>
            <a:r>
              <a:rPr lang="nl-NL" sz="1600" dirty="0" smtClean="0">
                <a:latin typeface="Arial" panose="020B0604020202020204" pitchFamily="34" charset="0"/>
                <a:cs typeface="Arial" panose="020B0604020202020204" pitchFamily="34" charset="0"/>
              </a:rPr>
              <a:t>Dit is stap 4 van de cirkel en hier gaat het over 1 principe: </a:t>
            </a:r>
            <a:r>
              <a:rPr lang="nl-NL" sz="1600" dirty="0" smtClean="0">
                <a:latin typeface="Arial" panose="020B0604020202020204" pitchFamily="34" charset="0"/>
                <a:cs typeface="Arial" panose="020B0604020202020204" pitchFamily="34" charset="0"/>
                <a:hlinkClick r:id="rId5"/>
              </a:rPr>
              <a:t>onderzoekend leren</a:t>
            </a:r>
            <a:r>
              <a:rPr lang="nl-NL" sz="1600" dirty="0" smtClean="0">
                <a:latin typeface="Arial" panose="020B0604020202020204" pitchFamily="34" charset="0"/>
                <a:cs typeface="Arial" panose="020B0604020202020204" pitchFamily="34" charset="0"/>
              </a:rPr>
              <a:t>. Voor de onderliggende theorie kun je op de link klikken.  </a:t>
            </a:r>
            <a:endParaRPr lang="nl-NL" sz="1600" dirty="0">
              <a:latin typeface="Arial" panose="020B0604020202020204" pitchFamily="34" charset="0"/>
              <a:cs typeface="Arial" panose="020B0604020202020204" pitchFamily="34" charset="0"/>
            </a:endParaRPr>
          </a:p>
        </p:txBody>
      </p:sp>
      <p:sp>
        <p:nvSpPr>
          <p:cNvPr id="8" name="Tekstvak 7"/>
          <p:cNvSpPr txBox="1"/>
          <p:nvPr/>
        </p:nvSpPr>
        <p:spPr>
          <a:xfrm>
            <a:off x="194645" y="2924944"/>
            <a:ext cx="8754709" cy="1631216"/>
          </a:xfrm>
          <a:prstGeom prst="rect">
            <a:avLst/>
          </a:prstGeom>
          <a:noFill/>
        </p:spPr>
        <p:txBody>
          <a:bodyPr wrap="square" rtlCol="0">
            <a:spAutoFit/>
          </a:bodyPr>
          <a:lstStyle/>
          <a:p>
            <a:pPr algn="just"/>
            <a:r>
              <a:rPr lang="nl-NL" sz="2000" dirty="0" smtClean="0">
                <a:latin typeface="Arial" panose="020B0604020202020204" pitchFamily="34" charset="0"/>
                <a:cs typeface="Arial" panose="020B0604020202020204" pitchFamily="34" charset="0"/>
              </a:rPr>
              <a:t>- Hier start het uitvoeren van het onderzoek/experiment. Zorg hierbij dat de kinderen gaan waarnemen: kijken, luisteren, ruiken, voelen, proeven.</a:t>
            </a:r>
          </a:p>
          <a:p>
            <a:pPr algn="just"/>
            <a:r>
              <a:rPr lang="nl-NL" sz="2000" dirty="0" smtClean="0">
                <a:latin typeface="Arial" panose="020B0604020202020204" pitchFamily="34" charset="0"/>
                <a:cs typeface="Arial" panose="020B0604020202020204" pitchFamily="34" charset="0"/>
              </a:rPr>
              <a:t>- Ze beginnen met metingen uitvoeren en schrijven de uitkomsten hiervan op (bijv. logboek).</a:t>
            </a:r>
          </a:p>
          <a:p>
            <a:pPr algn="just"/>
            <a:r>
              <a:rPr lang="nl-NL" sz="2000" dirty="0" smtClean="0">
                <a:latin typeface="Arial" panose="020B0604020202020204" pitchFamily="34" charset="0"/>
                <a:cs typeface="Arial" panose="020B0604020202020204" pitchFamily="34" charset="0"/>
              </a:rPr>
              <a:t>- Laat de kinderen ordenen en vergelijken en data bewerken en verwerken.</a:t>
            </a:r>
          </a:p>
        </p:txBody>
      </p:sp>
    </p:spTree>
    <p:extLst>
      <p:ext uri="{BB962C8B-B14F-4D97-AF65-F5344CB8AC3E}">
        <p14:creationId xmlns:p14="http://schemas.microsoft.com/office/powerpoint/2010/main" val="3989036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lumMod val="85000"/>
            </a:schemeClr>
          </a:solidFill>
          <a:ln w="57150">
            <a:solidFill>
              <a:schemeClr val="tx1"/>
            </a:solidFill>
          </a:ln>
        </p:spPr>
        <p:txBody>
          <a:bodyPr/>
          <a:lstStyle/>
          <a:p>
            <a:r>
              <a:rPr lang="nl-NL" b="1" dirty="0" smtClean="0">
                <a:solidFill>
                  <a:schemeClr val="bg1"/>
                </a:solidFill>
                <a:latin typeface="Arial" panose="020B0604020202020204" pitchFamily="34" charset="0"/>
                <a:cs typeface="Arial" panose="020B0604020202020204" pitchFamily="34" charset="0"/>
              </a:rPr>
              <a:t> </a:t>
            </a:r>
            <a:endParaRPr lang="nl-NL" b="1" dirty="0">
              <a:solidFill>
                <a:schemeClr val="bg1"/>
              </a:solidFill>
              <a:latin typeface="Arial" panose="020B0604020202020204" pitchFamily="34" charset="0"/>
              <a:cs typeface="Arial" panose="020B0604020202020204" pitchFamily="34" charset="0"/>
            </a:endParaRPr>
          </a:p>
        </p:txBody>
      </p:sp>
      <p:pic>
        <p:nvPicPr>
          <p:cNvPr id="5" name="Tijdelijke aanduiding voor inhoud 4">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84368" y="5805264"/>
            <a:ext cx="1075401" cy="837863"/>
          </a:xfrm>
        </p:spPr>
      </p:pic>
      <p:pic>
        <p:nvPicPr>
          <p:cNvPr id="6" name="Afbeelding 5" descr="Afbeeldingsresultaat voor onderzoekend leren"/>
          <p:cNvPicPr/>
          <p:nvPr/>
        </p:nvPicPr>
        <p:blipFill rotWithShape="1">
          <a:blip r:embed="rId4">
            <a:extLst>
              <a:ext uri="{28A0092B-C50C-407E-A947-70E740481C1C}">
                <a14:useLocalDpi xmlns:a14="http://schemas.microsoft.com/office/drawing/2010/main" val="0"/>
              </a:ext>
            </a:extLst>
          </a:blip>
          <a:srcRect l="45281" t="68431" r="25841" b="18322"/>
          <a:stretch/>
        </p:blipFill>
        <p:spPr bwMode="auto">
          <a:xfrm>
            <a:off x="3419872" y="476672"/>
            <a:ext cx="2105000" cy="753228"/>
          </a:xfrm>
          <a:prstGeom prst="rect">
            <a:avLst/>
          </a:prstGeom>
          <a:noFill/>
          <a:ln>
            <a:noFill/>
          </a:ln>
        </p:spPr>
      </p:pic>
      <p:sp>
        <p:nvSpPr>
          <p:cNvPr id="7" name="Tekstvak 6"/>
          <p:cNvSpPr txBox="1"/>
          <p:nvPr/>
        </p:nvSpPr>
        <p:spPr>
          <a:xfrm>
            <a:off x="323528" y="1628800"/>
            <a:ext cx="8424936" cy="584775"/>
          </a:xfrm>
          <a:prstGeom prst="rect">
            <a:avLst/>
          </a:prstGeom>
          <a:noFill/>
        </p:spPr>
        <p:txBody>
          <a:bodyPr wrap="square" rtlCol="0">
            <a:spAutoFit/>
          </a:bodyPr>
          <a:lstStyle/>
          <a:p>
            <a:pPr algn="just"/>
            <a:r>
              <a:rPr lang="nl-NL" sz="1600" dirty="0" smtClean="0">
                <a:latin typeface="Arial" panose="020B0604020202020204" pitchFamily="34" charset="0"/>
                <a:cs typeface="Arial" panose="020B0604020202020204" pitchFamily="34" charset="0"/>
              </a:rPr>
              <a:t>Dit is stap 5 van de cirkel en hier gaat het over 1 principe: </a:t>
            </a:r>
            <a:r>
              <a:rPr lang="nl-NL" sz="1600" dirty="0" smtClean="0">
                <a:latin typeface="Arial" panose="020B0604020202020204" pitchFamily="34" charset="0"/>
                <a:cs typeface="Arial" panose="020B0604020202020204" pitchFamily="34" charset="0"/>
                <a:hlinkClick r:id="rId5"/>
              </a:rPr>
              <a:t>onderzoekend leren</a:t>
            </a:r>
            <a:r>
              <a:rPr lang="nl-NL" sz="1600" dirty="0" smtClean="0">
                <a:latin typeface="Arial" panose="020B0604020202020204" pitchFamily="34" charset="0"/>
                <a:cs typeface="Arial" panose="020B0604020202020204" pitchFamily="34" charset="0"/>
              </a:rPr>
              <a:t>. Voor de onderliggende theorie kun je op de link klikken.  </a:t>
            </a:r>
            <a:endParaRPr lang="nl-NL" sz="1600" dirty="0">
              <a:latin typeface="Arial" panose="020B0604020202020204" pitchFamily="34" charset="0"/>
              <a:cs typeface="Arial" panose="020B0604020202020204" pitchFamily="34" charset="0"/>
            </a:endParaRPr>
          </a:p>
        </p:txBody>
      </p:sp>
      <p:sp>
        <p:nvSpPr>
          <p:cNvPr id="8" name="Tekstvak 7"/>
          <p:cNvSpPr txBox="1"/>
          <p:nvPr/>
        </p:nvSpPr>
        <p:spPr>
          <a:xfrm>
            <a:off x="194645" y="2924944"/>
            <a:ext cx="8754709" cy="1015663"/>
          </a:xfrm>
          <a:prstGeom prst="rect">
            <a:avLst/>
          </a:prstGeom>
          <a:noFill/>
        </p:spPr>
        <p:txBody>
          <a:bodyPr wrap="square" rtlCol="0">
            <a:spAutoFit/>
          </a:bodyPr>
          <a:lstStyle/>
          <a:p>
            <a:pPr algn="just"/>
            <a:r>
              <a:rPr lang="nl-NL" sz="2000" dirty="0" smtClean="0">
                <a:latin typeface="Arial" panose="020B0604020202020204" pitchFamily="34" charset="0"/>
                <a:cs typeface="Arial" panose="020B0604020202020204" pitchFamily="34" charset="0"/>
              </a:rPr>
              <a:t>- Hier gaan de kinderen conclusies trekken over het onderzoek/experiment.</a:t>
            </a:r>
          </a:p>
          <a:p>
            <a:pPr algn="just"/>
            <a:r>
              <a:rPr lang="nl-NL" sz="2000" dirty="0" smtClean="0">
                <a:latin typeface="Arial" panose="020B0604020202020204" pitchFamily="34" charset="0"/>
                <a:cs typeface="Arial" panose="020B0604020202020204" pitchFamily="34" charset="0"/>
              </a:rPr>
              <a:t>- Ze gaan verklaringen geven en bevindingen/meningen kritisch bespreken.</a:t>
            </a:r>
          </a:p>
          <a:p>
            <a:pPr algn="just"/>
            <a:r>
              <a:rPr lang="nl-NL" sz="2000" dirty="0" smtClean="0">
                <a:latin typeface="Arial" panose="020B0604020202020204" pitchFamily="34" charset="0"/>
                <a:cs typeface="Arial" panose="020B0604020202020204" pitchFamily="34" charset="0"/>
              </a:rPr>
              <a:t>- Ze gaan de conclusies formuleren.</a:t>
            </a:r>
          </a:p>
        </p:txBody>
      </p:sp>
    </p:spTree>
    <p:extLst>
      <p:ext uri="{BB962C8B-B14F-4D97-AF65-F5344CB8AC3E}">
        <p14:creationId xmlns:p14="http://schemas.microsoft.com/office/powerpoint/2010/main" val="879724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lumMod val="85000"/>
            </a:schemeClr>
          </a:solidFill>
          <a:ln w="57150">
            <a:solidFill>
              <a:schemeClr val="tx1"/>
            </a:solidFill>
          </a:ln>
        </p:spPr>
        <p:txBody>
          <a:bodyPr/>
          <a:lstStyle/>
          <a:p>
            <a:r>
              <a:rPr lang="nl-NL" b="1" dirty="0" smtClean="0">
                <a:solidFill>
                  <a:schemeClr val="bg1"/>
                </a:solidFill>
                <a:latin typeface="Arial" panose="020B0604020202020204" pitchFamily="34" charset="0"/>
                <a:cs typeface="Arial" panose="020B0604020202020204" pitchFamily="34" charset="0"/>
              </a:rPr>
              <a:t> </a:t>
            </a:r>
            <a:endParaRPr lang="nl-NL" b="1" dirty="0">
              <a:solidFill>
                <a:schemeClr val="bg1"/>
              </a:solidFill>
              <a:latin typeface="Arial" panose="020B0604020202020204" pitchFamily="34" charset="0"/>
              <a:cs typeface="Arial" panose="020B0604020202020204" pitchFamily="34" charset="0"/>
            </a:endParaRPr>
          </a:p>
        </p:txBody>
      </p:sp>
      <p:pic>
        <p:nvPicPr>
          <p:cNvPr id="5" name="Tijdelijke aanduiding voor inhoud 4">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84368" y="5805264"/>
            <a:ext cx="1075401" cy="837863"/>
          </a:xfrm>
        </p:spPr>
      </p:pic>
      <p:pic>
        <p:nvPicPr>
          <p:cNvPr id="7" name="Afbeelding 6" descr="Afbeeldingsresultaat voor onderzoekend leren"/>
          <p:cNvPicPr/>
          <p:nvPr/>
        </p:nvPicPr>
        <p:blipFill rotWithShape="1">
          <a:blip r:embed="rId4">
            <a:extLst>
              <a:ext uri="{28A0092B-C50C-407E-A947-70E740481C1C}">
                <a14:useLocalDpi xmlns:a14="http://schemas.microsoft.com/office/drawing/2010/main" val="0"/>
              </a:ext>
            </a:extLst>
          </a:blip>
          <a:srcRect l="11436" t="55595" r="60097" b="32867"/>
          <a:stretch/>
        </p:blipFill>
        <p:spPr bwMode="auto">
          <a:xfrm>
            <a:off x="3419872" y="476672"/>
            <a:ext cx="2105000" cy="720080"/>
          </a:xfrm>
          <a:prstGeom prst="rect">
            <a:avLst/>
          </a:prstGeom>
          <a:noFill/>
          <a:ln>
            <a:noFill/>
          </a:ln>
        </p:spPr>
      </p:pic>
      <p:sp>
        <p:nvSpPr>
          <p:cNvPr id="6" name="Tekstvak 5"/>
          <p:cNvSpPr txBox="1"/>
          <p:nvPr/>
        </p:nvSpPr>
        <p:spPr>
          <a:xfrm>
            <a:off x="323528" y="1628800"/>
            <a:ext cx="8424936" cy="584775"/>
          </a:xfrm>
          <a:prstGeom prst="rect">
            <a:avLst/>
          </a:prstGeom>
          <a:noFill/>
        </p:spPr>
        <p:txBody>
          <a:bodyPr wrap="square" rtlCol="0">
            <a:spAutoFit/>
          </a:bodyPr>
          <a:lstStyle/>
          <a:p>
            <a:pPr algn="just"/>
            <a:r>
              <a:rPr lang="nl-NL" sz="1600" dirty="0" smtClean="0">
                <a:latin typeface="Arial" panose="020B0604020202020204" pitchFamily="34" charset="0"/>
                <a:cs typeface="Arial" panose="020B0604020202020204" pitchFamily="34" charset="0"/>
              </a:rPr>
              <a:t>Dit is stap 6 van de cirkel en hier gaat het over 1 principe: </a:t>
            </a:r>
            <a:r>
              <a:rPr lang="nl-NL" sz="1600" dirty="0" smtClean="0">
                <a:latin typeface="Arial" panose="020B0604020202020204" pitchFamily="34" charset="0"/>
                <a:cs typeface="Arial" panose="020B0604020202020204" pitchFamily="34" charset="0"/>
                <a:hlinkClick r:id="rId5"/>
              </a:rPr>
              <a:t>onderzoekend leren</a:t>
            </a:r>
            <a:r>
              <a:rPr lang="nl-NL" sz="1600" dirty="0" smtClean="0">
                <a:latin typeface="Arial" panose="020B0604020202020204" pitchFamily="34" charset="0"/>
                <a:cs typeface="Arial" panose="020B0604020202020204" pitchFamily="34" charset="0"/>
              </a:rPr>
              <a:t>. Voor de onderliggende theorie kun je op de link klikken.  </a:t>
            </a:r>
            <a:endParaRPr lang="nl-NL" sz="1600" dirty="0">
              <a:latin typeface="Arial" panose="020B0604020202020204" pitchFamily="34" charset="0"/>
              <a:cs typeface="Arial" panose="020B0604020202020204" pitchFamily="34" charset="0"/>
            </a:endParaRPr>
          </a:p>
        </p:txBody>
      </p:sp>
      <p:sp>
        <p:nvSpPr>
          <p:cNvPr id="8" name="Tekstvak 7"/>
          <p:cNvSpPr txBox="1"/>
          <p:nvPr/>
        </p:nvSpPr>
        <p:spPr>
          <a:xfrm>
            <a:off x="194645" y="2924944"/>
            <a:ext cx="8754709" cy="1631216"/>
          </a:xfrm>
          <a:prstGeom prst="rect">
            <a:avLst/>
          </a:prstGeom>
          <a:noFill/>
        </p:spPr>
        <p:txBody>
          <a:bodyPr wrap="square" rtlCol="0">
            <a:spAutoFit/>
          </a:bodyPr>
          <a:lstStyle/>
          <a:p>
            <a:pPr algn="just"/>
            <a:r>
              <a:rPr lang="nl-NL" sz="2000" dirty="0" smtClean="0">
                <a:latin typeface="Arial" panose="020B0604020202020204" pitchFamily="34" charset="0"/>
                <a:cs typeface="Arial" panose="020B0604020202020204" pitchFamily="34" charset="0"/>
              </a:rPr>
              <a:t>- De kinderen gaan nu de resultaten presenteren aan elkaar en dat kunnen ze doen d.m.v.:</a:t>
            </a:r>
            <a:endParaRPr lang="nl-NL" sz="2000" dirty="0">
              <a:latin typeface="Arial" panose="020B0604020202020204" pitchFamily="34" charset="0"/>
              <a:cs typeface="Arial" panose="020B0604020202020204" pitchFamily="34" charset="0"/>
            </a:endParaRPr>
          </a:p>
          <a:p>
            <a:pPr algn="just"/>
            <a:r>
              <a:rPr lang="nl-NL" sz="2000" dirty="0">
                <a:latin typeface="Arial" panose="020B0604020202020204" pitchFamily="34" charset="0"/>
                <a:cs typeface="Arial" panose="020B0604020202020204" pitchFamily="34" charset="0"/>
              </a:rPr>
              <a:t>	</a:t>
            </a:r>
            <a:r>
              <a:rPr lang="nl-NL" sz="2000" dirty="0" smtClean="0">
                <a:latin typeface="Arial" panose="020B0604020202020204" pitchFamily="34" charset="0"/>
                <a:cs typeface="Arial" panose="020B0604020202020204" pitchFamily="34" charset="0"/>
              </a:rPr>
              <a:t>- Een verslag (bovenbouw)</a:t>
            </a:r>
          </a:p>
          <a:p>
            <a:pPr algn="just"/>
            <a:r>
              <a:rPr lang="nl-NL" sz="2000" dirty="0">
                <a:latin typeface="Arial" panose="020B0604020202020204" pitchFamily="34" charset="0"/>
                <a:cs typeface="Arial" panose="020B0604020202020204" pitchFamily="34" charset="0"/>
              </a:rPr>
              <a:t>	</a:t>
            </a:r>
            <a:r>
              <a:rPr lang="nl-NL" sz="2000" dirty="0" smtClean="0">
                <a:latin typeface="Arial" panose="020B0604020202020204" pitchFamily="34" charset="0"/>
                <a:cs typeface="Arial" panose="020B0604020202020204" pitchFamily="34" charset="0"/>
              </a:rPr>
              <a:t>- Vertellen/uitleggen (onderbouw/middenbouw)</a:t>
            </a:r>
          </a:p>
          <a:p>
            <a:pPr algn="just"/>
            <a:endParaRPr lang="nl-NL"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4439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lumMod val="85000"/>
            </a:schemeClr>
          </a:solidFill>
          <a:ln w="57150">
            <a:solidFill>
              <a:schemeClr val="tx1"/>
            </a:solidFill>
          </a:ln>
        </p:spPr>
        <p:txBody>
          <a:bodyPr/>
          <a:lstStyle/>
          <a:p>
            <a:r>
              <a:rPr lang="nl-NL" b="1" dirty="0" smtClean="0">
                <a:solidFill>
                  <a:schemeClr val="bg1"/>
                </a:solidFill>
                <a:latin typeface="Arial" panose="020B0604020202020204" pitchFamily="34" charset="0"/>
                <a:cs typeface="Arial" panose="020B0604020202020204" pitchFamily="34" charset="0"/>
              </a:rPr>
              <a:t> </a:t>
            </a:r>
            <a:endParaRPr lang="nl-NL" b="1" dirty="0">
              <a:solidFill>
                <a:schemeClr val="bg1"/>
              </a:solidFill>
              <a:latin typeface="Arial" panose="020B0604020202020204" pitchFamily="34" charset="0"/>
              <a:cs typeface="Arial" panose="020B0604020202020204" pitchFamily="34" charset="0"/>
            </a:endParaRPr>
          </a:p>
        </p:txBody>
      </p:sp>
      <p:pic>
        <p:nvPicPr>
          <p:cNvPr id="5" name="Tijdelijke aanduiding voor inhoud 4">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84368" y="5805264"/>
            <a:ext cx="1075401" cy="837863"/>
          </a:xfrm>
        </p:spPr>
      </p:pic>
      <p:pic>
        <p:nvPicPr>
          <p:cNvPr id="6" name="Afbeelding 5" descr="Afbeeldingsresultaat voor onderzoekend leren"/>
          <p:cNvPicPr/>
          <p:nvPr/>
        </p:nvPicPr>
        <p:blipFill rotWithShape="1">
          <a:blip r:embed="rId4">
            <a:extLst>
              <a:ext uri="{28A0092B-C50C-407E-A947-70E740481C1C}">
                <a14:useLocalDpi xmlns:a14="http://schemas.microsoft.com/office/drawing/2010/main" val="0"/>
              </a:ext>
            </a:extLst>
          </a:blip>
          <a:srcRect l="1795" t="39441" r="60892" b="47403"/>
          <a:stretch/>
        </p:blipFill>
        <p:spPr bwMode="auto">
          <a:xfrm>
            <a:off x="3408753" y="404664"/>
            <a:ext cx="2232248" cy="864096"/>
          </a:xfrm>
          <a:prstGeom prst="rect">
            <a:avLst/>
          </a:prstGeom>
          <a:noFill/>
          <a:ln>
            <a:noFill/>
          </a:ln>
        </p:spPr>
      </p:pic>
      <p:sp>
        <p:nvSpPr>
          <p:cNvPr id="7" name="Tekstvak 6"/>
          <p:cNvSpPr txBox="1"/>
          <p:nvPr/>
        </p:nvSpPr>
        <p:spPr>
          <a:xfrm>
            <a:off x="323528" y="1628800"/>
            <a:ext cx="8424936" cy="584775"/>
          </a:xfrm>
          <a:prstGeom prst="rect">
            <a:avLst/>
          </a:prstGeom>
          <a:noFill/>
        </p:spPr>
        <p:txBody>
          <a:bodyPr wrap="square" rtlCol="0">
            <a:spAutoFit/>
          </a:bodyPr>
          <a:lstStyle/>
          <a:p>
            <a:pPr algn="just"/>
            <a:r>
              <a:rPr lang="nl-NL" sz="1600" dirty="0" smtClean="0">
                <a:latin typeface="Arial" panose="020B0604020202020204" pitchFamily="34" charset="0"/>
                <a:cs typeface="Arial" panose="020B0604020202020204" pitchFamily="34" charset="0"/>
              </a:rPr>
              <a:t>Dit is stap 7 van de cirkel en hier gaat het over 1 principe: </a:t>
            </a:r>
            <a:r>
              <a:rPr lang="nl-NL" sz="1600" dirty="0" smtClean="0">
                <a:latin typeface="Arial" panose="020B0604020202020204" pitchFamily="34" charset="0"/>
                <a:cs typeface="Arial" panose="020B0604020202020204" pitchFamily="34" charset="0"/>
                <a:hlinkClick r:id="rId5"/>
              </a:rPr>
              <a:t>onderzoekend leren</a:t>
            </a:r>
            <a:r>
              <a:rPr lang="nl-NL" sz="1600" dirty="0" smtClean="0">
                <a:latin typeface="Arial" panose="020B0604020202020204" pitchFamily="34" charset="0"/>
                <a:cs typeface="Arial" panose="020B0604020202020204" pitchFamily="34" charset="0"/>
              </a:rPr>
              <a:t>. Voor de onderliggende theorie kun je op de link klikken.  </a:t>
            </a:r>
            <a:endParaRPr lang="nl-NL" sz="1600" dirty="0">
              <a:latin typeface="Arial" panose="020B0604020202020204" pitchFamily="34" charset="0"/>
              <a:cs typeface="Arial" panose="020B0604020202020204" pitchFamily="34" charset="0"/>
            </a:endParaRPr>
          </a:p>
        </p:txBody>
      </p:sp>
      <p:sp>
        <p:nvSpPr>
          <p:cNvPr id="8" name="Tekstvak 7"/>
          <p:cNvSpPr txBox="1"/>
          <p:nvPr/>
        </p:nvSpPr>
        <p:spPr>
          <a:xfrm>
            <a:off x="194645" y="2924944"/>
            <a:ext cx="8754709" cy="2554545"/>
          </a:xfrm>
          <a:prstGeom prst="rect">
            <a:avLst/>
          </a:prstGeom>
          <a:noFill/>
        </p:spPr>
        <p:txBody>
          <a:bodyPr wrap="square" rtlCol="0">
            <a:spAutoFit/>
          </a:bodyPr>
          <a:lstStyle/>
          <a:p>
            <a:pPr algn="just"/>
            <a:r>
              <a:rPr lang="nl-NL" sz="2000" dirty="0" smtClean="0">
                <a:latin typeface="Arial" panose="020B0604020202020204" pitchFamily="34" charset="0"/>
                <a:cs typeface="Arial" panose="020B0604020202020204" pitchFamily="34" charset="0"/>
              </a:rPr>
              <a:t>-Tijdens stap 7 ga je samen met de kinderen reflecteren/evalueren over dit deel van de episode. Wat ging/lukte goed? Wat werkte niet? Waar zijn ze achter gekomen? Wat vonden ze ervan?</a:t>
            </a:r>
          </a:p>
          <a:p>
            <a:pPr algn="just"/>
            <a:r>
              <a:rPr lang="nl-NL" sz="2000" dirty="0" smtClean="0">
                <a:latin typeface="Arial" panose="020B0604020202020204" pitchFamily="34" charset="0"/>
                <a:cs typeface="Arial" panose="020B0604020202020204" pitchFamily="34" charset="0"/>
              </a:rPr>
              <a:t>- Laat de kinderen hun resultaten met elkaar vergelijken.</a:t>
            </a:r>
          </a:p>
          <a:p>
            <a:pPr algn="just"/>
            <a:endParaRPr lang="nl-NL" sz="2000" dirty="0" smtClean="0">
              <a:latin typeface="Arial" panose="020B0604020202020204" pitchFamily="34" charset="0"/>
              <a:cs typeface="Arial" panose="020B0604020202020204" pitchFamily="34" charset="0"/>
            </a:endParaRPr>
          </a:p>
          <a:p>
            <a:pPr algn="just"/>
            <a:r>
              <a:rPr lang="nl-NL" sz="2000" dirty="0" smtClean="0">
                <a:latin typeface="Arial" panose="020B0604020202020204" pitchFamily="34" charset="0"/>
                <a:cs typeface="Arial" panose="020B0604020202020204" pitchFamily="34" charset="0"/>
              </a:rPr>
              <a:t>- Ga na of de kinderen nog enthousiast/betrokken zijn. Zo ja, dan kun je binnen de verhaallijn beginnen aan een nieuwe episode. De cirkel begint dan weer overnieuw. </a:t>
            </a:r>
          </a:p>
        </p:txBody>
      </p:sp>
    </p:spTree>
    <p:extLst>
      <p:ext uri="{BB962C8B-B14F-4D97-AF65-F5344CB8AC3E}">
        <p14:creationId xmlns:p14="http://schemas.microsoft.com/office/powerpoint/2010/main" val="14469171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lumMod val="85000"/>
            </a:schemeClr>
          </a:solidFill>
          <a:ln w="57150">
            <a:solidFill>
              <a:schemeClr val="tx1"/>
            </a:solidFill>
          </a:ln>
        </p:spPr>
        <p:txBody>
          <a:bodyPr/>
          <a:lstStyle/>
          <a:p>
            <a:r>
              <a:rPr lang="nl-NL" b="1" dirty="0" smtClean="0">
                <a:solidFill>
                  <a:schemeClr val="bg1"/>
                </a:solidFill>
                <a:latin typeface="Arial" panose="020B0604020202020204" pitchFamily="34" charset="0"/>
                <a:cs typeface="Arial" panose="020B0604020202020204" pitchFamily="34" charset="0"/>
              </a:rPr>
              <a:t> </a:t>
            </a:r>
            <a:endParaRPr lang="nl-NL" b="1" dirty="0">
              <a:solidFill>
                <a:schemeClr val="bg1"/>
              </a:solidFill>
              <a:latin typeface="Arial" panose="020B0604020202020204" pitchFamily="34" charset="0"/>
              <a:cs typeface="Arial" panose="020B0604020202020204" pitchFamily="34" charset="0"/>
            </a:endParaRPr>
          </a:p>
        </p:txBody>
      </p:sp>
      <p:pic>
        <p:nvPicPr>
          <p:cNvPr id="5" name="Tijdelijke aanduiding voor inhoud 4">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84368" y="5903505"/>
            <a:ext cx="1075401" cy="837863"/>
          </a:xfrm>
        </p:spPr>
      </p:pic>
      <p:sp>
        <p:nvSpPr>
          <p:cNvPr id="7" name="Tekstvak 6"/>
          <p:cNvSpPr txBox="1"/>
          <p:nvPr/>
        </p:nvSpPr>
        <p:spPr>
          <a:xfrm>
            <a:off x="3419872" y="620688"/>
            <a:ext cx="2243367"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NL" sz="2400" dirty="0" smtClean="0">
                <a:latin typeface="Arial" panose="020B0604020202020204" pitchFamily="34" charset="0"/>
                <a:cs typeface="Arial" panose="020B0604020202020204" pitchFamily="34" charset="0"/>
              </a:rPr>
              <a:t>Verhaallijn</a:t>
            </a:r>
            <a:endParaRPr lang="nl-NL" sz="2400" dirty="0">
              <a:latin typeface="Arial" panose="020B0604020202020204" pitchFamily="34" charset="0"/>
              <a:cs typeface="Arial" panose="020B0604020202020204" pitchFamily="34" charset="0"/>
            </a:endParaRPr>
          </a:p>
        </p:txBody>
      </p:sp>
      <p:sp>
        <p:nvSpPr>
          <p:cNvPr id="3" name="Rechthoek 2"/>
          <p:cNvSpPr/>
          <p:nvPr/>
        </p:nvSpPr>
        <p:spPr>
          <a:xfrm>
            <a:off x="395536" y="1631016"/>
            <a:ext cx="8280920" cy="584775"/>
          </a:xfrm>
          <a:prstGeom prst="rect">
            <a:avLst/>
          </a:prstGeom>
        </p:spPr>
        <p:txBody>
          <a:bodyPr wrap="square">
            <a:spAutoFit/>
          </a:bodyPr>
          <a:lstStyle/>
          <a:p>
            <a:pPr algn="just"/>
            <a:r>
              <a:rPr lang="nl-NL" sz="1600" dirty="0">
                <a:latin typeface="Arial" panose="020B0604020202020204" pitchFamily="34" charset="0"/>
                <a:cs typeface="Arial" panose="020B0604020202020204" pitchFamily="34" charset="0"/>
              </a:rPr>
              <a:t>Dit is </a:t>
            </a:r>
            <a:r>
              <a:rPr lang="nl-NL" sz="1600" dirty="0" smtClean="0">
                <a:latin typeface="Arial" panose="020B0604020202020204" pitchFamily="34" charset="0"/>
                <a:cs typeface="Arial" panose="020B0604020202020204" pitchFamily="34" charset="0"/>
              </a:rPr>
              <a:t>eigenlijk een van de eerste stappen van </a:t>
            </a:r>
            <a:r>
              <a:rPr lang="nl-NL" sz="1600" dirty="0">
                <a:latin typeface="Arial" panose="020B0604020202020204" pitchFamily="34" charset="0"/>
                <a:cs typeface="Arial" panose="020B0604020202020204" pitchFamily="34" charset="0"/>
              </a:rPr>
              <a:t>de cirkel en hier gaat het over 1 principe: </a:t>
            </a:r>
            <a:r>
              <a:rPr lang="nl-NL" sz="1600" dirty="0" smtClean="0">
                <a:latin typeface="Arial" panose="020B0604020202020204" pitchFamily="34" charset="0"/>
                <a:cs typeface="Arial" panose="020B0604020202020204" pitchFamily="34" charset="0"/>
                <a:hlinkClick r:id="rId4"/>
              </a:rPr>
              <a:t>verhalend ontwerpen</a:t>
            </a:r>
            <a:r>
              <a:rPr lang="nl-NL" sz="1600" dirty="0" smtClean="0">
                <a:latin typeface="Arial" panose="020B0604020202020204" pitchFamily="34" charset="0"/>
                <a:cs typeface="Arial" panose="020B0604020202020204" pitchFamily="34" charset="0"/>
              </a:rPr>
              <a:t>. </a:t>
            </a:r>
            <a:r>
              <a:rPr lang="nl-NL" sz="1600" dirty="0">
                <a:latin typeface="Arial" panose="020B0604020202020204" pitchFamily="34" charset="0"/>
                <a:cs typeface="Arial" panose="020B0604020202020204" pitchFamily="34" charset="0"/>
              </a:rPr>
              <a:t>Voor de onderliggende theorie kun je op de link klikken.  </a:t>
            </a:r>
          </a:p>
        </p:txBody>
      </p:sp>
      <p:sp>
        <p:nvSpPr>
          <p:cNvPr id="6" name="Tekstvak 5"/>
          <p:cNvSpPr txBox="1"/>
          <p:nvPr/>
        </p:nvSpPr>
        <p:spPr>
          <a:xfrm>
            <a:off x="194645" y="2348880"/>
            <a:ext cx="8754709" cy="3785652"/>
          </a:xfrm>
          <a:prstGeom prst="rect">
            <a:avLst/>
          </a:prstGeom>
          <a:noFill/>
        </p:spPr>
        <p:txBody>
          <a:bodyPr wrap="square" rtlCol="0">
            <a:spAutoFit/>
          </a:bodyPr>
          <a:lstStyle/>
          <a:p>
            <a:pPr algn="just"/>
            <a:r>
              <a:rPr lang="nl-NL" sz="2000" dirty="0" smtClean="0">
                <a:latin typeface="Arial" panose="020B0604020202020204" pitchFamily="34" charset="0"/>
                <a:cs typeface="Arial" panose="020B0604020202020204" pitchFamily="34" charset="0"/>
              </a:rPr>
              <a:t>- De verhaallijn is iets wat eigenlijk de hele tijd een rol speelt. Zoals bij stap 1 staat beschreven, is het belangrijk dat je een verhaal/thema kiest wat bij de leef- en belevingswereld van de kinderen past. Doe dit bijvoorbeeld in overleg met de kinderen.</a:t>
            </a:r>
          </a:p>
          <a:p>
            <a:pPr marL="342900" indent="-342900" algn="just">
              <a:buFontTx/>
              <a:buChar char="-"/>
            </a:pPr>
            <a:r>
              <a:rPr lang="nl-NL" sz="2000" dirty="0" smtClean="0">
                <a:latin typeface="Arial" panose="020B0604020202020204" pitchFamily="34" charset="0"/>
                <a:cs typeface="Arial" panose="020B0604020202020204" pitchFamily="34" charset="0"/>
              </a:rPr>
              <a:t>Zorg dat de verhaallijn zo gemaakt is, dat er incidenten gebeuren die de kinderen kunnen oplossen d.m.v. onderzoekend leren. </a:t>
            </a:r>
            <a:r>
              <a:rPr lang="nl-NL" sz="2000" dirty="0">
                <a:latin typeface="Arial" panose="020B0604020202020204" pitchFamily="34" charset="0"/>
                <a:cs typeface="Arial" panose="020B0604020202020204" pitchFamily="34" charset="0"/>
              </a:rPr>
              <a:t>Zie </a:t>
            </a:r>
            <a:r>
              <a:rPr lang="nl-NL" sz="2000" dirty="0">
                <a:latin typeface="Arial" panose="020B0604020202020204" pitchFamily="34" charset="0"/>
                <a:cs typeface="Arial" panose="020B0604020202020204" pitchFamily="34" charset="0"/>
                <a:hlinkClick r:id="rId5"/>
              </a:rPr>
              <a:t>http://</a:t>
            </a:r>
            <a:r>
              <a:rPr lang="nl-NL" sz="2000" dirty="0" smtClean="0">
                <a:latin typeface="Arial" panose="020B0604020202020204" pitchFamily="34" charset="0"/>
                <a:cs typeface="Arial" panose="020B0604020202020204" pitchFamily="34" charset="0"/>
                <a:hlinkClick r:id="rId5"/>
              </a:rPr>
              <a:t>www.verhalendontwerpen.nl/Basis/index_basis.htm</a:t>
            </a:r>
            <a:r>
              <a:rPr lang="nl-NL" sz="2000" dirty="0" smtClean="0">
                <a:latin typeface="Arial" panose="020B0604020202020204" pitchFamily="34" charset="0"/>
                <a:cs typeface="Arial" panose="020B0604020202020204" pitchFamily="34" charset="0"/>
              </a:rPr>
              <a:t> voor ideeën van verhaallijnen.</a:t>
            </a:r>
          </a:p>
          <a:p>
            <a:pPr algn="just"/>
            <a:r>
              <a:rPr lang="nl-NL" sz="2000" dirty="0" smtClean="0">
                <a:latin typeface="Arial" panose="020B0604020202020204" pitchFamily="34" charset="0"/>
                <a:cs typeface="Arial" panose="020B0604020202020204" pitchFamily="34" charset="0"/>
              </a:rPr>
              <a:t>- Je kunt denken aan een organisatie oprichten, een fantasiewereld betreden, een mysterie oplossen, naar de toekomst gaan, de directe omgeving verkennen of een speciale gelegenheid of actuele gebeurtenis benutten.</a:t>
            </a:r>
          </a:p>
        </p:txBody>
      </p:sp>
    </p:spTree>
    <p:extLst>
      <p:ext uri="{BB962C8B-B14F-4D97-AF65-F5344CB8AC3E}">
        <p14:creationId xmlns:p14="http://schemas.microsoft.com/office/powerpoint/2010/main" val="32129055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lumMod val="85000"/>
            </a:schemeClr>
          </a:solidFill>
          <a:ln w="57150">
            <a:solidFill>
              <a:schemeClr val="tx1"/>
            </a:solidFill>
          </a:ln>
        </p:spPr>
        <p:txBody>
          <a:bodyPr/>
          <a:lstStyle/>
          <a:p>
            <a:r>
              <a:rPr lang="nl-NL" b="1" dirty="0" smtClean="0">
                <a:solidFill>
                  <a:schemeClr val="bg1"/>
                </a:solidFill>
                <a:latin typeface="Arial" panose="020B0604020202020204" pitchFamily="34" charset="0"/>
                <a:cs typeface="Arial" panose="020B0604020202020204" pitchFamily="34" charset="0"/>
              </a:rPr>
              <a:t> </a:t>
            </a:r>
            <a:endParaRPr lang="nl-NL" b="1" dirty="0">
              <a:solidFill>
                <a:schemeClr val="bg1"/>
              </a:solidFill>
              <a:latin typeface="Arial" panose="020B0604020202020204" pitchFamily="34" charset="0"/>
              <a:cs typeface="Arial" panose="020B0604020202020204" pitchFamily="34" charset="0"/>
            </a:endParaRPr>
          </a:p>
        </p:txBody>
      </p:sp>
      <p:pic>
        <p:nvPicPr>
          <p:cNvPr id="5" name="Tijdelijke aanduiding voor inhoud 4">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84368" y="5805264"/>
            <a:ext cx="1075401" cy="837863"/>
          </a:xfrm>
        </p:spPr>
      </p:pic>
      <p:sp>
        <p:nvSpPr>
          <p:cNvPr id="6" name="Tekstvak 5"/>
          <p:cNvSpPr txBox="1"/>
          <p:nvPr/>
        </p:nvSpPr>
        <p:spPr>
          <a:xfrm>
            <a:off x="3491880" y="620688"/>
            <a:ext cx="1800201"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NL" sz="2400" dirty="0" smtClean="0">
                <a:latin typeface="Arial" panose="020B0604020202020204" pitchFamily="34" charset="0"/>
                <a:cs typeface="Arial" panose="020B0604020202020204" pitchFamily="34" charset="0"/>
              </a:rPr>
              <a:t>Wandfries</a:t>
            </a:r>
            <a:endParaRPr lang="nl-NL" sz="2400" dirty="0">
              <a:latin typeface="Arial" panose="020B0604020202020204" pitchFamily="34" charset="0"/>
              <a:cs typeface="Arial" panose="020B0604020202020204" pitchFamily="34" charset="0"/>
            </a:endParaRPr>
          </a:p>
        </p:txBody>
      </p:sp>
      <p:sp>
        <p:nvSpPr>
          <p:cNvPr id="3" name="Rechthoek 2"/>
          <p:cNvSpPr/>
          <p:nvPr/>
        </p:nvSpPr>
        <p:spPr>
          <a:xfrm>
            <a:off x="395536" y="1556792"/>
            <a:ext cx="8280920" cy="830997"/>
          </a:xfrm>
          <a:prstGeom prst="rect">
            <a:avLst/>
          </a:prstGeom>
        </p:spPr>
        <p:txBody>
          <a:bodyPr wrap="square">
            <a:spAutoFit/>
          </a:bodyPr>
          <a:lstStyle/>
          <a:p>
            <a:pPr algn="just"/>
            <a:r>
              <a:rPr lang="nl-NL" sz="1600" dirty="0">
                <a:latin typeface="Arial" panose="020B0604020202020204" pitchFamily="34" charset="0"/>
                <a:cs typeface="Arial" panose="020B0604020202020204" pitchFamily="34" charset="0"/>
              </a:rPr>
              <a:t>Dit is eigenlijk een </a:t>
            </a:r>
            <a:r>
              <a:rPr lang="nl-NL" sz="1600" dirty="0" smtClean="0">
                <a:latin typeface="Arial" panose="020B0604020202020204" pitchFamily="34" charset="0"/>
                <a:cs typeface="Arial" panose="020B0604020202020204" pitchFamily="34" charset="0"/>
              </a:rPr>
              <a:t>stap </a:t>
            </a:r>
            <a:r>
              <a:rPr lang="nl-NL" sz="1600" dirty="0">
                <a:latin typeface="Arial" panose="020B0604020202020204" pitchFamily="34" charset="0"/>
                <a:cs typeface="Arial" panose="020B0604020202020204" pitchFamily="34" charset="0"/>
              </a:rPr>
              <a:t>van de cirkel </a:t>
            </a:r>
            <a:r>
              <a:rPr lang="nl-NL" sz="1600" dirty="0" smtClean="0">
                <a:latin typeface="Arial" panose="020B0604020202020204" pitchFamily="34" charset="0"/>
                <a:cs typeface="Arial" panose="020B0604020202020204" pitchFamily="34" charset="0"/>
              </a:rPr>
              <a:t>die tijdens een episode en aan het einde belangrijk is. Het gaat hier over </a:t>
            </a:r>
            <a:r>
              <a:rPr lang="nl-NL" sz="1600" dirty="0">
                <a:latin typeface="Arial" panose="020B0604020202020204" pitchFamily="34" charset="0"/>
                <a:cs typeface="Arial" panose="020B0604020202020204" pitchFamily="34" charset="0"/>
              </a:rPr>
              <a:t>1 principe: </a:t>
            </a:r>
            <a:r>
              <a:rPr lang="nl-NL" sz="1600" dirty="0">
                <a:latin typeface="Arial" panose="020B0604020202020204" pitchFamily="34" charset="0"/>
                <a:cs typeface="Arial" panose="020B0604020202020204" pitchFamily="34" charset="0"/>
                <a:hlinkClick r:id="rId4"/>
              </a:rPr>
              <a:t>verhalend ontwerpen</a:t>
            </a:r>
            <a:r>
              <a:rPr lang="nl-NL" sz="1600" dirty="0">
                <a:latin typeface="Arial" panose="020B0604020202020204" pitchFamily="34" charset="0"/>
                <a:cs typeface="Arial" panose="020B0604020202020204" pitchFamily="34" charset="0"/>
              </a:rPr>
              <a:t>. Voor de onderliggende theorie kun je op de link klikken.  </a:t>
            </a:r>
          </a:p>
        </p:txBody>
      </p:sp>
      <p:sp>
        <p:nvSpPr>
          <p:cNvPr id="7" name="Tekstvak 6"/>
          <p:cNvSpPr txBox="1"/>
          <p:nvPr/>
        </p:nvSpPr>
        <p:spPr>
          <a:xfrm>
            <a:off x="194644" y="2924944"/>
            <a:ext cx="8754709" cy="2862322"/>
          </a:xfrm>
          <a:prstGeom prst="rect">
            <a:avLst/>
          </a:prstGeom>
          <a:noFill/>
        </p:spPr>
        <p:txBody>
          <a:bodyPr wrap="square" rtlCol="0">
            <a:spAutoFit/>
          </a:bodyPr>
          <a:lstStyle/>
          <a:p>
            <a:pPr algn="just"/>
            <a:r>
              <a:rPr lang="nl-NL" sz="2000" dirty="0" smtClean="0">
                <a:latin typeface="Arial" panose="020B0604020202020204" pitchFamily="34" charset="0"/>
                <a:cs typeface="Arial" panose="020B0604020202020204" pitchFamily="34" charset="0"/>
              </a:rPr>
              <a:t>- Je maakt samen met de kinderen tijdens een episode of aan het einde een wandfries. Hier staan alle activiteiten op die de kinderen hebben ondernomen. </a:t>
            </a:r>
          </a:p>
          <a:p>
            <a:pPr algn="just"/>
            <a:r>
              <a:rPr lang="nl-NL" sz="2000" dirty="0" smtClean="0">
                <a:latin typeface="Arial" panose="020B0604020202020204" pitchFamily="34" charset="0"/>
                <a:cs typeface="Arial" panose="020B0604020202020204" pitchFamily="34" charset="0"/>
              </a:rPr>
              <a:t>- Het geeft de kinderen een overzicht van de voortgang. Het verhaal groeit zichtbaar aan de wand.</a:t>
            </a:r>
          </a:p>
          <a:p>
            <a:pPr algn="just"/>
            <a:r>
              <a:rPr lang="nl-NL" sz="2000" dirty="0" smtClean="0">
                <a:latin typeface="Arial" panose="020B0604020202020204" pitchFamily="34" charset="0"/>
                <a:cs typeface="Arial" panose="020B0604020202020204" pitchFamily="34" charset="0"/>
              </a:rPr>
              <a:t>- Het helpt jou en de kinderen om na een dag er niet aan gewerkt te hebben, de draad weer op te pakken door er weer even naar te kijken.</a:t>
            </a:r>
          </a:p>
          <a:p>
            <a:pPr algn="just"/>
            <a:r>
              <a:rPr lang="nl-NL" sz="2000" dirty="0" smtClean="0">
                <a:latin typeface="Arial" panose="020B0604020202020204" pitchFamily="34" charset="0"/>
                <a:cs typeface="Arial" panose="020B0604020202020204" pitchFamily="34" charset="0"/>
              </a:rPr>
              <a:t>- Het maakt de kracht van groepswerk zichtbaar.</a:t>
            </a:r>
          </a:p>
          <a:p>
            <a:pPr algn="just"/>
            <a:endParaRPr lang="nl-NL"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74169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lumMod val="85000"/>
            </a:schemeClr>
          </a:solidFill>
          <a:ln w="57150">
            <a:solidFill>
              <a:schemeClr val="tx1"/>
            </a:solidFill>
          </a:ln>
        </p:spPr>
        <p:txBody>
          <a:bodyPr/>
          <a:lstStyle/>
          <a:p>
            <a:r>
              <a:rPr lang="nl-NL" b="1" dirty="0" smtClean="0">
                <a:solidFill>
                  <a:schemeClr val="bg1"/>
                </a:solidFill>
                <a:latin typeface="Arial" panose="020B0604020202020204" pitchFamily="34" charset="0"/>
                <a:cs typeface="Arial" panose="020B0604020202020204" pitchFamily="34" charset="0"/>
              </a:rPr>
              <a:t> </a:t>
            </a:r>
            <a:endParaRPr lang="nl-NL" b="1" dirty="0">
              <a:solidFill>
                <a:schemeClr val="bg1"/>
              </a:solidFill>
              <a:latin typeface="Arial" panose="020B0604020202020204" pitchFamily="34" charset="0"/>
              <a:cs typeface="Arial" panose="020B0604020202020204" pitchFamily="34" charset="0"/>
            </a:endParaRPr>
          </a:p>
        </p:txBody>
      </p:sp>
      <p:pic>
        <p:nvPicPr>
          <p:cNvPr id="5" name="Tijdelijke aanduiding voor inhoud 4">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84368" y="5975513"/>
            <a:ext cx="1075401" cy="837863"/>
          </a:xfrm>
        </p:spPr>
      </p:pic>
      <p:sp>
        <p:nvSpPr>
          <p:cNvPr id="7" name="Tekstvak 6"/>
          <p:cNvSpPr txBox="1"/>
          <p:nvPr/>
        </p:nvSpPr>
        <p:spPr>
          <a:xfrm>
            <a:off x="2555776" y="620688"/>
            <a:ext cx="40103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NL" sz="2400" dirty="0" smtClean="0">
                <a:latin typeface="Arial" panose="020B0604020202020204" pitchFamily="34" charset="0"/>
                <a:cs typeface="Arial" panose="020B0604020202020204" pitchFamily="34" charset="0"/>
              </a:rPr>
              <a:t>Sleutelvragen / denkvragen</a:t>
            </a:r>
            <a:endParaRPr lang="nl-NL" sz="2400" dirty="0">
              <a:latin typeface="Arial" panose="020B0604020202020204" pitchFamily="34" charset="0"/>
              <a:cs typeface="Arial" panose="020B0604020202020204" pitchFamily="34" charset="0"/>
            </a:endParaRPr>
          </a:p>
        </p:txBody>
      </p:sp>
      <p:sp>
        <p:nvSpPr>
          <p:cNvPr id="6" name="Rechthoek 5"/>
          <p:cNvSpPr/>
          <p:nvPr/>
        </p:nvSpPr>
        <p:spPr>
          <a:xfrm>
            <a:off x="395536" y="1556792"/>
            <a:ext cx="8280920" cy="830997"/>
          </a:xfrm>
          <a:prstGeom prst="rect">
            <a:avLst/>
          </a:prstGeom>
        </p:spPr>
        <p:txBody>
          <a:bodyPr wrap="square">
            <a:spAutoFit/>
          </a:bodyPr>
          <a:lstStyle/>
          <a:p>
            <a:pPr algn="just"/>
            <a:r>
              <a:rPr lang="nl-NL" sz="1600" dirty="0">
                <a:latin typeface="Arial" panose="020B0604020202020204" pitchFamily="34" charset="0"/>
                <a:cs typeface="Arial" panose="020B0604020202020204" pitchFamily="34" charset="0"/>
              </a:rPr>
              <a:t>Dit is eigenlijk een </a:t>
            </a:r>
            <a:r>
              <a:rPr lang="nl-NL" sz="1600" dirty="0" smtClean="0">
                <a:latin typeface="Arial" panose="020B0604020202020204" pitchFamily="34" charset="0"/>
                <a:cs typeface="Arial" panose="020B0604020202020204" pitchFamily="34" charset="0"/>
              </a:rPr>
              <a:t>stap </a:t>
            </a:r>
            <a:r>
              <a:rPr lang="nl-NL" sz="1600" dirty="0">
                <a:latin typeface="Arial" panose="020B0604020202020204" pitchFamily="34" charset="0"/>
                <a:cs typeface="Arial" panose="020B0604020202020204" pitchFamily="34" charset="0"/>
              </a:rPr>
              <a:t>van de cirkel </a:t>
            </a:r>
            <a:r>
              <a:rPr lang="nl-NL" sz="1600" dirty="0" smtClean="0">
                <a:latin typeface="Arial" panose="020B0604020202020204" pitchFamily="34" charset="0"/>
                <a:cs typeface="Arial" panose="020B0604020202020204" pitchFamily="34" charset="0"/>
              </a:rPr>
              <a:t>die tijdens de hele episode belangrijk is. Het gaat hier over 2 principes: </a:t>
            </a:r>
            <a:r>
              <a:rPr lang="nl-NL" sz="1600" dirty="0">
                <a:latin typeface="Arial" panose="020B0604020202020204" pitchFamily="34" charset="0"/>
                <a:cs typeface="Arial" panose="020B0604020202020204" pitchFamily="34" charset="0"/>
                <a:hlinkClick r:id="rId4"/>
              </a:rPr>
              <a:t>verhalend </a:t>
            </a:r>
            <a:r>
              <a:rPr lang="nl-NL" sz="1600" dirty="0" smtClean="0">
                <a:latin typeface="Arial" panose="020B0604020202020204" pitchFamily="34" charset="0"/>
                <a:cs typeface="Arial" panose="020B0604020202020204" pitchFamily="34" charset="0"/>
                <a:hlinkClick r:id="rId4"/>
              </a:rPr>
              <a:t>ontwerpen</a:t>
            </a:r>
            <a:r>
              <a:rPr lang="nl-NL" sz="1600" dirty="0" smtClean="0">
                <a:latin typeface="Arial" panose="020B0604020202020204" pitchFamily="34" charset="0"/>
                <a:cs typeface="Arial" panose="020B0604020202020204" pitchFamily="34" charset="0"/>
              </a:rPr>
              <a:t> en </a:t>
            </a:r>
            <a:r>
              <a:rPr lang="nl-NL" sz="1600" dirty="0" smtClean="0">
                <a:latin typeface="Arial" panose="020B0604020202020204" pitchFamily="34" charset="0"/>
                <a:cs typeface="Arial" panose="020B0604020202020204" pitchFamily="34" charset="0"/>
                <a:hlinkClick r:id="rId5"/>
              </a:rPr>
              <a:t>onderzoekend leren</a:t>
            </a:r>
            <a:r>
              <a:rPr lang="nl-NL" sz="1600" dirty="0" smtClean="0">
                <a:latin typeface="Arial" panose="020B0604020202020204" pitchFamily="34" charset="0"/>
                <a:cs typeface="Arial" panose="020B0604020202020204" pitchFamily="34" charset="0"/>
              </a:rPr>
              <a:t>. </a:t>
            </a:r>
            <a:r>
              <a:rPr lang="nl-NL" sz="1600" dirty="0">
                <a:latin typeface="Arial" panose="020B0604020202020204" pitchFamily="34" charset="0"/>
                <a:cs typeface="Arial" panose="020B0604020202020204" pitchFamily="34" charset="0"/>
              </a:rPr>
              <a:t>Voor de onderliggende theorie kun je op de link klikken.  </a:t>
            </a:r>
          </a:p>
        </p:txBody>
      </p:sp>
      <p:sp>
        <p:nvSpPr>
          <p:cNvPr id="8" name="Tekstvak 7"/>
          <p:cNvSpPr txBox="1"/>
          <p:nvPr/>
        </p:nvSpPr>
        <p:spPr>
          <a:xfrm>
            <a:off x="158641" y="2389602"/>
            <a:ext cx="8754709" cy="4093428"/>
          </a:xfrm>
          <a:prstGeom prst="rect">
            <a:avLst/>
          </a:prstGeom>
          <a:noFill/>
        </p:spPr>
        <p:txBody>
          <a:bodyPr wrap="square" rtlCol="0">
            <a:spAutoFit/>
          </a:bodyPr>
          <a:lstStyle/>
          <a:p>
            <a:pPr algn="just"/>
            <a:r>
              <a:rPr lang="nl-NL" sz="2000" dirty="0" smtClean="0">
                <a:latin typeface="Arial" panose="020B0604020202020204" pitchFamily="34" charset="0"/>
                <a:cs typeface="Arial" panose="020B0604020202020204" pitchFamily="34" charset="0"/>
              </a:rPr>
              <a:t>- De sleutelvragen horen bij het verhalend ontwerpen. Dit zijn vragen waar bij de kinderen zelf uitgedaagd worden om een antwoord te bedenken.</a:t>
            </a:r>
          </a:p>
          <a:p>
            <a:pPr algn="just"/>
            <a:r>
              <a:rPr lang="nl-NL" sz="2000" dirty="0" smtClean="0">
                <a:latin typeface="Arial" panose="020B0604020202020204" pitchFamily="34" charset="0"/>
                <a:cs typeface="Arial" panose="020B0604020202020204" pitchFamily="34" charset="0"/>
              </a:rPr>
              <a:t>- Een goede sleutelvraag, heeft de volgende eigenschappen:</a:t>
            </a:r>
          </a:p>
          <a:p>
            <a:pPr marL="800100" lvl="1" indent="-342900" algn="just">
              <a:buFontTx/>
              <a:buChar char="-"/>
            </a:pPr>
            <a:r>
              <a:rPr lang="nl-NL" sz="2000" dirty="0" smtClean="0">
                <a:latin typeface="Arial" panose="020B0604020202020204" pitchFamily="34" charset="0"/>
                <a:cs typeface="Arial" panose="020B0604020202020204" pitchFamily="34" charset="0"/>
              </a:rPr>
              <a:t>Er is meer dan één antwoord op mogelijk</a:t>
            </a:r>
          </a:p>
          <a:p>
            <a:pPr marL="800100" lvl="1" indent="-342900" algn="just">
              <a:buFontTx/>
              <a:buChar char="-"/>
            </a:pPr>
            <a:r>
              <a:rPr lang="nl-NL" sz="2000" dirty="0" smtClean="0">
                <a:latin typeface="Arial" panose="020B0604020202020204" pitchFamily="34" charset="0"/>
                <a:cs typeface="Arial" panose="020B0604020202020204" pitchFamily="34" charset="0"/>
              </a:rPr>
              <a:t>Ze zetten de kinderen aan tot analyseren en nadenken</a:t>
            </a:r>
          </a:p>
          <a:p>
            <a:pPr marL="800100" lvl="1" indent="-342900" algn="just">
              <a:buFontTx/>
              <a:buChar char="-"/>
            </a:pPr>
            <a:r>
              <a:rPr lang="nl-NL" sz="2000" dirty="0" smtClean="0">
                <a:latin typeface="Arial" panose="020B0604020202020204" pitchFamily="34" charset="0"/>
                <a:cs typeface="Arial" panose="020B0604020202020204" pitchFamily="34" charset="0"/>
              </a:rPr>
              <a:t>Ze banen een weg naar de eigen verbeelding</a:t>
            </a:r>
          </a:p>
          <a:p>
            <a:pPr marL="800100" lvl="1" indent="-342900" algn="just">
              <a:buFontTx/>
              <a:buChar char="-"/>
            </a:pPr>
            <a:r>
              <a:rPr lang="nl-NL" sz="2000" dirty="0" smtClean="0">
                <a:latin typeface="Arial" panose="020B0604020202020204" pitchFamily="34" charset="0"/>
                <a:cs typeface="Arial" panose="020B0604020202020204" pitchFamily="34" charset="0"/>
              </a:rPr>
              <a:t>Ze bieden de kinderen gelegenheid om hun eigen ervaring weer te geven</a:t>
            </a:r>
          </a:p>
          <a:p>
            <a:pPr marL="800100" lvl="1" indent="-342900" algn="just">
              <a:buFontTx/>
              <a:buChar char="-"/>
            </a:pPr>
            <a:r>
              <a:rPr lang="nl-NL" sz="2000" dirty="0" smtClean="0">
                <a:latin typeface="Arial" panose="020B0604020202020204" pitchFamily="34" charset="0"/>
                <a:cs typeface="Arial" panose="020B0604020202020204" pitchFamily="34" charset="0"/>
              </a:rPr>
              <a:t>Ze geven de kinderen de kans om hun eigen kennis op te rakelen</a:t>
            </a:r>
          </a:p>
          <a:p>
            <a:pPr marL="800100" lvl="1" indent="-342900" algn="just">
              <a:buFontTx/>
              <a:buChar char="-"/>
            </a:pPr>
            <a:r>
              <a:rPr lang="nl-NL" sz="2000" dirty="0" smtClean="0">
                <a:latin typeface="Arial" panose="020B0604020202020204" pitchFamily="34" charset="0"/>
                <a:cs typeface="Arial" panose="020B0604020202020204" pitchFamily="34" charset="0"/>
              </a:rPr>
              <a:t>Ze bieden de kinderen een veilig gevoel</a:t>
            </a:r>
          </a:p>
          <a:p>
            <a:pPr marL="800100" lvl="1" indent="-342900" algn="just">
              <a:buFontTx/>
              <a:buChar char="-"/>
            </a:pPr>
            <a:r>
              <a:rPr lang="nl-NL" sz="2000" dirty="0" smtClean="0">
                <a:latin typeface="Arial" panose="020B0604020202020204" pitchFamily="34" charset="0"/>
                <a:cs typeface="Arial" panose="020B0604020202020204" pitchFamily="34" charset="0"/>
              </a:rPr>
              <a:t>Ze geven de kinderen hun verantwoordelijkheid</a:t>
            </a:r>
          </a:p>
          <a:p>
            <a:pPr marL="800100" lvl="1" indent="-342900" algn="just">
              <a:buFontTx/>
              <a:buChar char="-"/>
            </a:pPr>
            <a:r>
              <a:rPr lang="nl-NL" sz="2000" dirty="0" smtClean="0">
                <a:latin typeface="Arial" panose="020B0604020202020204" pitchFamily="34" charset="0"/>
                <a:cs typeface="Arial" panose="020B0604020202020204" pitchFamily="34" charset="0"/>
              </a:rPr>
              <a:t>Ze leiden tot nieuwe vragen, waaronder ook vragen die door andere kinderen worden gesteld.</a:t>
            </a:r>
          </a:p>
        </p:txBody>
      </p:sp>
      <p:sp>
        <p:nvSpPr>
          <p:cNvPr id="3" name="PIJL-RECHTS 2">
            <a:hlinkClick r:id="rId6" action="ppaction://hlinksldjump"/>
          </p:cNvPr>
          <p:cNvSpPr/>
          <p:nvPr/>
        </p:nvSpPr>
        <p:spPr>
          <a:xfrm>
            <a:off x="4663421" y="6267006"/>
            <a:ext cx="720080" cy="43204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507975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lumMod val="85000"/>
            </a:schemeClr>
          </a:solidFill>
          <a:ln w="57150">
            <a:solidFill>
              <a:schemeClr val="tx1"/>
            </a:solidFill>
          </a:ln>
        </p:spPr>
        <p:txBody>
          <a:bodyPr/>
          <a:lstStyle/>
          <a:p>
            <a:r>
              <a:rPr lang="nl-NL" b="1" dirty="0" smtClean="0">
                <a:solidFill>
                  <a:schemeClr val="bg1"/>
                </a:solidFill>
                <a:latin typeface="Arial" panose="020B0604020202020204" pitchFamily="34" charset="0"/>
                <a:cs typeface="Arial" panose="020B0604020202020204" pitchFamily="34" charset="0"/>
              </a:rPr>
              <a:t> </a:t>
            </a:r>
            <a:endParaRPr lang="nl-NL" b="1" dirty="0">
              <a:solidFill>
                <a:schemeClr val="bg1"/>
              </a:solidFill>
              <a:latin typeface="Arial" panose="020B0604020202020204" pitchFamily="34" charset="0"/>
              <a:cs typeface="Arial" panose="020B0604020202020204" pitchFamily="34" charset="0"/>
            </a:endParaRPr>
          </a:p>
        </p:txBody>
      </p:sp>
      <p:pic>
        <p:nvPicPr>
          <p:cNvPr id="5" name="Tijdelijke aanduiding voor inhoud 4">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84368" y="5975513"/>
            <a:ext cx="1075401" cy="837863"/>
          </a:xfrm>
        </p:spPr>
      </p:pic>
      <p:sp>
        <p:nvSpPr>
          <p:cNvPr id="7" name="Tekstvak 6"/>
          <p:cNvSpPr txBox="1"/>
          <p:nvPr/>
        </p:nvSpPr>
        <p:spPr>
          <a:xfrm>
            <a:off x="2555776" y="620688"/>
            <a:ext cx="40103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NL" sz="2400" dirty="0" smtClean="0">
                <a:latin typeface="Arial" panose="020B0604020202020204" pitchFamily="34" charset="0"/>
                <a:cs typeface="Arial" panose="020B0604020202020204" pitchFamily="34" charset="0"/>
              </a:rPr>
              <a:t>Sleutelvragen / denkvragen</a:t>
            </a:r>
            <a:endParaRPr lang="nl-NL" sz="2400" dirty="0">
              <a:latin typeface="Arial" panose="020B0604020202020204" pitchFamily="34" charset="0"/>
              <a:cs typeface="Arial" panose="020B0604020202020204" pitchFamily="34" charset="0"/>
            </a:endParaRPr>
          </a:p>
        </p:txBody>
      </p:sp>
      <p:sp>
        <p:nvSpPr>
          <p:cNvPr id="6" name="Rechthoek 5"/>
          <p:cNvSpPr/>
          <p:nvPr/>
        </p:nvSpPr>
        <p:spPr>
          <a:xfrm>
            <a:off x="395536" y="1556792"/>
            <a:ext cx="8280920" cy="830997"/>
          </a:xfrm>
          <a:prstGeom prst="rect">
            <a:avLst/>
          </a:prstGeom>
        </p:spPr>
        <p:txBody>
          <a:bodyPr wrap="square">
            <a:spAutoFit/>
          </a:bodyPr>
          <a:lstStyle/>
          <a:p>
            <a:pPr algn="just"/>
            <a:r>
              <a:rPr lang="nl-NL" sz="1600" dirty="0">
                <a:latin typeface="Arial" panose="020B0604020202020204" pitchFamily="34" charset="0"/>
                <a:cs typeface="Arial" panose="020B0604020202020204" pitchFamily="34" charset="0"/>
              </a:rPr>
              <a:t>Dit is eigenlijk een </a:t>
            </a:r>
            <a:r>
              <a:rPr lang="nl-NL" sz="1600" dirty="0" smtClean="0">
                <a:latin typeface="Arial" panose="020B0604020202020204" pitchFamily="34" charset="0"/>
                <a:cs typeface="Arial" panose="020B0604020202020204" pitchFamily="34" charset="0"/>
              </a:rPr>
              <a:t>stap </a:t>
            </a:r>
            <a:r>
              <a:rPr lang="nl-NL" sz="1600" dirty="0">
                <a:latin typeface="Arial" panose="020B0604020202020204" pitchFamily="34" charset="0"/>
                <a:cs typeface="Arial" panose="020B0604020202020204" pitchFamily="34" charset="0"/>
              </a:rPr>
              <a:t>van de cirkel </a:t>
            </a:r>
            <a:r>
              <a:rPr lang="nl-NL" sz="1600" dirty="0" smtClean="0">
                <a:latin typeface="Arial" panose="020B0604020202020204" pitchFamily="34" charset="0"/>
                <a:cs typeface="Arial" panose="020B0604020202020204" pitchFamily="34" charset="0"/>
              </a:rPr>
              <a:t>die tijdens de hele episode belangrijk is. Het gaat hier over 2 principes: </a:t>
            </a:r>
            <a:r>
              <a:rPr lang="nl-NL" sz="1600" dirty="0">
                <a:latin typeface="Arial" panose="020B0604020202020204" pitchFamily="34" charset="0"/>
                <a:cs typeface="Arial" panose="020B0604020202020204" pitchFamily="34" charset="0"/>
                <a:hlinkClick r:id="rId4"/>
              </a:rPr>
              <a:t>verhalend </a:t>
            </a:r>
            <a:r>
              <a:rPr lang="nl-NL" sz="1600" dirty="0" smtClean="0">
                <a:latin typeface="Arial" panose="020B0604020202020204" pitchFamily="34" charset="0"/>
                <a:cs typeface="Arial" panose="020B0604020202020204" pitchFamily="34" charset="0"/>
                <a:hlinkClick r:id="rId4"/>
              </a:rPr>
              <a:t>ontwerpen</a:t>
            </a:r>
            <a:r>
              <a:rPr lang="nl-NL" sz="1600" dirty="0" smtClean="0">
                <a:latin typeface="Arial" panose="020B0604020202020204" pitchFamily="34" charset="0"/>
                <a:cs typeface="Arial" panose="020B0604020202020204" pitchFamily="34" charset="0"/>
              </a:rPr>
              <a:t> en </a:t>
            </a:r>
            <a:r>
              <a:rPr lang="nl-NL" sz="1600" dirty="0" smtClean="0">
                <a:latin typeface="Arial" panose="020B0604020202020204" pitchFamily="34" charset="0"/>
                <a:cs typeface="Arial" panose="020B0604020202020204" pitchFamily="34" charset="0"/>
                <a:hlinkClick r:id="rId5"/>
              </a:rPr>
              <a:t>onderzoekend leren</a:t>
            </a:r>
            <a:r>
              <a:rPr lang="nl-NL" sz="1600" dirty="0" smtClean="0">
                <a:latin typeface="Arial" panose="020B0604020202020204" pitchFamily="34" charset="0"/>
                <a:cs typeface="Arial" panose="020B0604020202020204" pitchFamily="34" charset="0"/>
              </a:rPr>
              <a:t>. </a:t>
            </a:r>
            <a:r>
              <a:rPr lang="nl-NL" sz="1600" dirty="0">
                <a:latin typeface="Arial" panose="020B0604020202020204" pitchFamily="34" charset="0"/>
                <a:cs typeface="Arial" panose="020B0604020202020204" pitchFamily="34" charset="0"/>
              </a:rPr>
              <a:t>Voor de onderliggende theorie kun je op de link klikken.  </a:t>
            </a:r>
          </a:p>
        </p:txBody>
      </p:sp>
      <p:sp>
        <p:nvSpPr>
          <p:cNvPr id="8" name="Tekstvak 7"/>
          <p:cNvSpPr txBox="1"/>
          <p:nvPr/>
        </p:nvSpPr>
        <p:spPr>
          <a:xfrm>
            <a:off x="146746" y="3237944"/>
            <a:ext cx="8754709" cy="1938992"/>
          </a:xfrm>
          <a:prstGeom prst="rect">
            <a:avLst/>
          </a:prstGeom>
          <a:noFill/>
        </p:spPr>
        <p:txBody>
          <a:bodyPr wrap="square" rtlCol="0">
            <a:spAutoFit/>
          </a:bodyPr>
          <a:lstStyle/>
          <a:p>
            <a:pPr algn="just"/>
            <a:r>
              <a:rPr lang="nl-NL" sz="2000" dirty="0" smtClean="0">
                <a:latin typeface="Arial" panose="020B0604020202020204" pitchFamily="34" charset="0"/>
                <a:cs typeface="Arial" panose="020B0604020202020204" pitchFamily="34" charset="0"/>
              </a:rPr>
              <a:t>- Vraag naar ervaringen en niet naar feiten.</a:t>
            </a:r>
          </a:p>
          <a:p>
            <a:pPr algn="just"/>
            <a:r>
              <a:rPr lang="nl-NL" sz="2000" dirty="0" smtClean="0">
                <a:latin typeface="Arial" panose="020B0604020202020204" pitchFamily="34" charset="0"/>
                <a:cs typeface="Arial" panose="020B0604020202020204" pitchFamily="34" charset="0"/>
              </a:rPr>
              <a:t>- Sleutelvragen zijn eigenlijk ook de denkvragen die bij onderzoekend leren naar voren komen.</a:t>
            </a:r>
          </a:p>
          <a:p>
            <a:pPr algn="just"/>
            <a:r>
              <a:rPr lang="nl-NL" sz="2000" dirty="0" smtClean="0">
                <a:latin typeface="Arial" panose="020B0604020202020204" pitchFamily="34" charset="0"/>
                <a:cs typeface="Arial" panose="020B0604020202020204" pitchFamily="34" charset="0"/>
              </a:rPr>
              <a:t>- Er zijn 4 functies van denkvragen, deze zie je terug komen in het theoretisch kader van onderzoekend leren. Deze kun je ook structureel inzetten.</a:t>
            </a:r>
          </a:p>
        </p:txBody>
      </p:sp>
    </p:spTree>
    <p:extLst>
      <p:ext uri="{BB962C8B-B14F-4D97-AF65-F5344CB8AC3E}">
        <p14:creationId xmlns:p14="http://schemas.microsoft.com/office/powerpoint/2010/main" val="1218953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lumMod val="85000"/>
            </a:schemeClr>
          </a:solidFill>
          <a:ln w="57150">
            <a:solidFill>
              <a:schemeClr val="tx1"/>
            </a:solidFill>
          </a:ln>
        </p:spPr>
        <p:txBody>
          <a:bodyPr/>
          <a:lstStyle/>
          <a:p>
            <a:r>
              <a:rPr lang="nl-NL" b="1" dirty="0" smtClean="0">
                <a:solidFill>
                  <a:schemeClr val="bg1"/>
                </a:solidFill>
                <a:latin typeface="Arial" panose="020B0604020202020204" pitchFamily="34" charset="0"/>
                <a:cs typeface="Arial" panose="020B0604020202020204" pitchFamily="34" charset="0"/>
              </a:rPr>
              <a:t>Inleiding</a:t>
            </a:r>
            <a:endParaRPr lang="nl-NL" b="1" dirty="0">
              <a:solidFill>
                <a:schemeClr val="bg1"/>
              </a:solidFill>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467544" y="1844824"/>
            <a:ext cx="8229600" cy="4525963"/>
          </a:xfrm>
        </p:spPr>
        <p:txBody>
          <a:bodyPr>
            <a:normAutofit fontScale="92500" lnSpcReduction="10000"/>
          </a:bodyPr>
          <a:lstStyle/>
          <a:p>
            <a:pPr marL="0" indent="0" algn="just">
              <a:buNone/>
            </a:pPr>
            <a:r>
              <a:rPr lang="nl-NL" sz="2000" dirty="0" smtClean="0">
                <a:latin typeface="Arial" panose="020B0604020202020204" pitchFamily="34" charset="0"/>
                <a:cs typeface="Arial" panose="020B0604020202020204" pitchFamily="34" charset="0"/>
              </a:rPr>
              <a:t>In mijn probleemanalyse heb ik beschreven dat ik wil onderzoeken hoe je natuur en Techniek in de onderbouw kan vormgeven aan de hand van innoveren en vakintegratie. In het theoretisch kader staan verschillende onderwerpen beschreven waar ik nu weer op verder ga. Het betreft de volgende onderwerpen: vakintegratie en  onderzoekend leren.</a:t>
            </a:r>
            <a:endParaRPr lang="nl-NL" sz="2000" dirty="0">
              <a:latin typeface="Arial" panose="020B0604020202020204" pitchFamily="34" charset="0"/>
              <a:cs typeface="Arial" panose="020B0604020202020204" pitchFamily="34" charset="0"/>
            </a:endParaRPr>
          </a:p>
          <a:p>
            <a:pPr marL="0" indent="0" algn="just">
              <a:buNone/>
            </a:pPr>
            <a:endParaRPr lang="nl-NL" sz="2000" dirty="0" smtClean="0">
              <a:latin typeface="Arial" panose="020B0604020202020204" pitchFamily="34" charset="0"/>
              <a:cs typeface="Arial" panose="020B0604020202020204" pitchFamily="34" charset="0"/>
            </a:endParaRPr>
          </a:p>
          <a:p>
            <a:pPr marL="0" indent="0" algn="just">
              <a:buNone/>
            </a:pPr>
            <a:r>
              <a:rPr lang="nl-NL" sz="2000" dirty="0" smtClean="0">
                <a:latin typeface="Arial" panose="020B0604020202020204" pitchFamily="34" charset="0"/>
                <a:cs typeface="Arial" panose="020B0604020202020204" pitchFamily="34" charset="0"/>
              </a:rPr>
              <a:t>Verder zijn er nog twee onderwerpen die mij ook heel erg aanspreken. Dat zijn verhalend ontwerpen en de 21</a:t>
            </a:r>
            <a:r>
              <a:rPr lang="nl-NL" sz="2000" baseline="30000" dirty="0" smtClean="0">
                <a:latin typeface="Arial" panose="020B0604020202020204" pitchFamily="34" charset="0"/>
                <a:cs typeface="Arial" panose="020B0604020202020204" pitchFamily="34" charset="0"/>
              </a:rPr>
              <a:t>e</a:t>
            </a:r>
            <a:r>
              <a:rPr lang="nl-NL" sz="2000" dirty="0" smtClean="0">
                <a:latin typeface="Arial" panose="020B0604020202020204" pitchFamily="34" charset="0"/>
                <a:cs typeface="Arial" panose="020B0604020202020204" pitchFamily="34" charset="0"/>
              </a:rPr>
              <a:t> </a:t>
            </a:r>
            <a:r>
              <a:rPr lang="nl-NL" sz="2000" dirty="0" err="1" smtClean="0">
                <a:latin typeface="Arial" panose="020B0604020202020204" pitchFamily="34" charset="0"/>
                <a:cs typeface="Arial" panose="020B0604020202020204" pitchFamily="34" charset="0"/>
              </a:rPr>
              <a:t>eeuwse</a:t>
            </a:r>
            <a:r>
              <a:rPr lang="nl-NL" sz="2000" dirty="0" smtClean="0">
                <a:latin typeface="Arial" panose="020B0604020202020204" pitchFamily="34" charset="0"/>
                <a:cs typeface="Arial" panose="020B0604020202020204" pitchFamily="34" charset="0"/>
              </a:rPr>
              <a:t> vaardigheden. Deze staan niet beschreven in het theoretisch kader, maar wel op mijn persoonlijke blog.</a:t>
            </a:r>
          </a:p>
          <a:p>
            <a:pPr marL="0" indent="0" algn="just">
              <a:buNone/>
            </a:pPr>
            <a:endParaRPr lang="nl-NL" sz="2000" dirty="0" smtClean="0">
              <a:latin typeface="Arial" panose="020B0604020202020204" pitchFamily="34" charset="0"/>
              <a:cs typeface="Arial" panose="020B0604020202020204" pitchFamily="34" charset="0"/>
            </a:endParaRPr>
          </a:p>
          <a:p>
            <a:pPr marL="0" indent="0" algn="just">
              <a:buNone/>
            </a:pPr>
            <a:r>
              <a:rPr lang="nl-NL" sz="2000" dirty="0" smtClean="0">
                <a:latin typeface="Arial" panose="020B0604020202020204" pitchFamily="34" charset="0"/>
                <a:cs typeface="Arial" panose="020B0604020202020204" pitchFamily="34" charset="0"/>
              </a:rPr>
              <a:t>Onderzoekend leren en verhalend ontwerpen zijn twee principes waar ik graag iets mee wil doen. Ik heb er daarom ook voor gekozen om deze twee samen te voegen tot 1 werkmodel. Hierbij heb ik ook gekeken naar de 21</a:t>
            </a:r>
            <a:r>
              <a:rPr lang="nl-NL" sz="2000" baseline="30000" dirty="0" smtClean="0">
                <a:latin typeface="Arial" panose="020B0604020202020204" pitchFamily="34" charset="0"/>
                <a:cs typeface="Arial" panose="020B0604020202020204" pitchFamily="34" charset="0"/>
              </a:rPr>
              <a:t>e</a:t>
            </a:r>
            <a:r>
              <a:rPr lang="nl-NL" sz="2000" dirty="0" smtClean="0">
                <a:latin typeface="Arial" panose="020B0604020202020204" pitchFamily="34" charset="0"/>
                <a:cs typeface="Arial" panose="020B0604020202020204" pitchFamily="34" charset="0"/>
              </a:rPr>
              <a:t> </a:t>
            </a:r>
            <a:r>
              <a:rPr lang="nl-NL" sz="2000" dirty="0" err="1" smtClean="0">
                <a:latin typeface="Arial" panose="020B0604020202020204" pitchFamily="34" charset="0"/>
                <a:cs typeface="Arial" panose="020B0604020202020204" pitchFamily="34" charset="0"/>
              </a:rPr>
              <a:t>eeuwse</a:t>
            </a:r>
            <a:r>
              <a:rPr lang="nl-NL" sz="2000" dirty="0" smtClean="0">
                <a:latin typeface="Arial" panose="020B0604020202020204" pitchFamily="34" charset="0"/>
                <a:cs typeface="Arial" panose="020B0604020202020204" pitchFamily="34" charset="0"/>
              </a:rPr>
              <a:t> vaardigheden omdat dit ontwikkelingen zijn op nationaal niveau. Mijn stage school is hier ook volop mee bezig. </a:t>
            </a:r>
            <a:endParaRPr lang="nl-N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7256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lumMod val="85000"/>
            </a:schemeClr>
          </a:solidFill>
          <a:ln w="57150">
            <a:solidFill>
              <a:schemeClr val="tx1"/>
            </a:solidFill>
          </a:ln>
        </p:spPr>
        <p:txBody>
          <a:bodyPr/>
          <a:lstStyle/>
          <a:p>
            <a:r>
              <a:rPr lang="nl-NL" b="1" dirty="0" smtClean="0">
                <a:solidFill>
                  <a:schemeClr val="bg1"/>
                </a:solidFill>
                <a:latin typeface="Arial" panose="020B0604020202020204" pitchFamily="34" charset="0"/>
                <a:cs typeface="Arial" panose="020B0604020202020204" pitchFamily="34" charset="0"/>
              </a:rPr>
              <a:t>How </a:t>
            </a:r>
            <a:r>
              <a:rPr lang="nl-NL" b="1" dirty="0" err="1" smtClean="0">
                <a:solidFill>
                  <a:schemeClr val="bg1"/>
                </a:solidFill>
                <a:latin typeface="Arial" panose="020B0604020202020204" pitchFamily="34" charset="0"/>
                <a:cs typeface="Arial" panose="020B0604020202020204" pitchFamily="34" charset="0"/>
              </a:rPr>
              <a:t>to</a:t>
            </a:r>
            <a:r>
              <a:rPr lang="nl-NL" b="1" dirty="0" smtClean="0">
                <a:solidFill>
                  <a:schemeClr val="bg1"/>
                </a:solidFill>
                <a:latin typeface="Arial" panose="020B0604020202020204" pitchFamily="34" charset="0"/>
                <a:cs typeface="Arial" panose="020B0604020202020204" pitchFamily="34" charset="0"/>
              </a:rPr>
              <a:t> </a:t>
            </a:r>
            <a:r>
              <a:rPr lang="nl-NL" b="1" dirty="0" err="1" smtClean="0">
                <a:solidFill>
                  <a:schemeClr val="bg1"/>
                </a:solidFill>
                <a:latin typeface="Arial" panose="020B0604020202020204" pitchFamily="34" charset="0"/>
                <a:cs typeface="Arial" panose="020B0604020202020204" pitchFamily="34" charset="0"/>
              </a:rPr>
              <a:t>use</a:t>
            </a:r>
            <a:r>
              <a:rPr lang="nl-NL" b="1" dirty="0" smtClean="0">
                <a:solidFill>
                  <a:schemeClr val="bg1"/>
                </a:solidFill>
                <a:latin typeface="Arial" panose="020B0604020202020204" pitchFamily="34" charset="0"/>
                <a:cs typeface="Arial" panose="020B0604020202020204" pitchFamily="34" charset="0"/>
              </a:rPr>
              <a:t>:</a:t>
            </a:r>
            <a:endParaRPr lang="nl-NL" b="1" dirty="0">
              <a:solidFill>
                <a:schemeClr val="bg1"/>
              </a:solidFill>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457200" y="1844824"/>
            <a:ext cx="8219256" cy="4281339"/>
          </a:xfrm>
        </p:spPr>
        <p:txBody>
          <a:bodyPr>
            <a:normAutofit/>
          </a:bodyPr>
          <a:lstStyle/>
          <a:p>
            <a:pPr marL="457200" indent="-457200" algn="just">
              <a:buAutoNum type="arabicPeriod"/>
            </a:pPr>
            <a:r>
              <a:rPr lang="nl-NL" sz="2000" dirty="0" smtClean="0">
                <a:latin typeface="Arial" panose="020B0604020202020204" pitchFamily="34" charset="0"/>
                <a:cs typeface="Arial" panose="020B0604020202020204" pitchFamily="34" charset="0"/>
              </a:rPr>
              <a:t>Begin bij stap 1 op de volgende dia (dia 5). Hier lees je wat je vooraf moet doen of waar je over na moet denken.</a:t>
            </a:r>
          </a:p>
          <a:p>
            <a:pPr marL="457200" indent="-457200" algn="just">
              <a:buAutoNum type="arabicPeriod"/>
            </a:pPr>
            <a:r>
              <a:rPr lang="nl-NL" sz="2000" dirty="0" smtClean="0">
                <a:latin typeface="Arial" panose="020B0604020202020204" pitchFamily="34" charset="0"/>
                <a:cs typeface="Arial" panose="020B0604020202020204" pitchFamily="34" charset="0"/>
              </a:rPr>
              <a:t>Bij dia 6 zie je het werkmodel wat ik heb samengevoegd/bedacht. </a:t>
            </a:r>
          </a:p>
          <a:p>
            <a:pPr marL="457200" indent="-457200" algn="just">
              <a:buAutoNum type="arabicPeriod"/>
            </a:pPr>
            <a:r>
              <a:rPr lang="nl-NL" sz="2000" dirty="0" smtClean="0">
                <a:latin typeface="Arial" panose="020B0604020202020204" pitchFamily="34" charset="0"/>
                <a:cs typeface="Arial" panose="020B0604020202020204" pitchFamily="34" charset="0"/>
              </a:rPr>
              <a:t>Als je bijvoorbeeld meer wil weten over                , dan klik je daarop en dan volgt er verdere uitleg.</a:t>
            </a:r>
          </a:p>
          <a:p>
            <a:pPr marL="457200" indent="-457200" algn="just">
              <a:buAutoNum type="arabicPeriod"/>
            </a:pPr>
            <a:r>
              <a:rPr lang="nl-NL" sz="2000" dirty="0" smtClean="0">
                <a:latin typeface="Arial" panose="020B0604020202020204" pitchFamily="34" charset="0"/>
                <a:cs typeface="Arial" panose="020B0604020202020204" pitchFamily="34" charset="0"/>
              </a:rPr>
              <a:t>Wil je weer terug naar het werkmodel (dia 6)? Dan druk je rechts onderin op       .</a:t>
            </a:r>
          </a:p>
          <a:p>
            <a:pPr marL="457200" indent="-457200" algn="just">
              <a:buAutoNum type="arabicPeriod"/>
            </a:pPr>
            <a:r>
              <a:rPr lang="nl-NL" sz="2000" dirty="0" smtClean="0">
                <a:latin typeface="Arial" panose="020B0604020202020204" pitchFamily="34" charset="0"/>
                <a:cs typeface="Arial" panose="020B0604020202020204" pitchFamily="34" charset="0"/>
              </a:rPr>
              <a:t>Verder wijst het voor zich.</a:t>
            </a:r>
          </a:p>
          <a:p>
            <a:pPr marL="457200" indent="-457200" algn="just">
              <a:buAutoNum type="arabicPeriod"/>
            </a:pPr>
            <a:r>
              <a:rPr lang="nl-NL" sz="2000" dirty="0" smtClean="0">
                <a:latin typeface="Arial" panose="020B0604020202020204" pitchFamily="34" charset="0"/>
                <a:cs typeface="Arial" panose="020B0604020202020204" pitchFamily="34" charset="0"/>
              </a:rPr>
              <a:t>Succes!!</a:t>
            </a:r>
            <a:endParaRPr lang="nl-NL" sz="2000" dirty="0">
              <a:latin typeface="Arial" panose="020B0604020202020204" pitchFamily="34" charset="0"/>
              <a:cs typeface="Arial" panose="020B0604020202020204" pitchFamily="34" charset="0"/>
            </a:endParaRPr>
          </a:p>
        </p:txBody>
      </p:sp>
      <p:pic>
        <p:nvPicPr>
          <p:cNvPr id="4" name="Afbeelding 3" descr="Afbeeldingsresultaat voor onderzoekend leren"/>
          <p:cNvPicPr/>
          <p:nvPr/>
        </p:nvPicPr>
        <p:blipFill rotWithShape="1">
          <a:blip r:embed="rId2">
            <a:extLst>
              <a:ext uri="{28A0092B-C50C-407E-A947-70E740481C1C}">
                <a14:useLocalDpi xmlns:a14="http://schemas.microsoft.com/office/drawing/2010/main" val="0"/>
              </a:ext>
            </a:extLst>
          </a:blip>
          <a:srcRect l="20543" t="25246" r="50000" b="61944"/>
          <a:stretch/>
        </p:blipFill>
        <p:spPr bwMode="auto">
          <a:xfrm>
            <a:off x="5796136" y="2977493"/>
            <a:ext cx="1224136" cy="263068"/>
          </a:xfrm>
          <a:prstGeom prst="rect">
            <a:avLst/>
          </a:prstGeom>
          <a:noFill/>
          <a:ln>
            <a:noFill/>
          </a:ln>
        </p:spPr>
      </p:pic>
      <p:pic>
        <p:nvPicPr>
          <p:cNvPr id="5" name="Tijdelijke aanduiding voor inhoud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7744" y="3884472"/>
            <a:ext cx="432048" cy="336616"/>
          </a:xfrm>
          <a:prstGeom prst="rect">
            <a:avLst/>
          </a:prstGeom>
        </p:spPr>
      </p:pic>
    </p:spTree>
    <p:extLst>
      <p:ext uri="{BB962C8B-B14F-4D97-AF65-F5344CB8AC3E}">
        <p14:creationId xmlns:p14="http://schemas.microsoft.com/office/powerpoint/2010/main" val="3071328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lumMod val="85000"/>
            </a:schemeClr>
          </a:solidFill>
          <a:ln w="57150">
            <a:solidFill>
              <a:schemeClr val="tx1"/>
            </a:solidFill>
          </a:ln>
        </p:spPr>
        <p:txBody>
          <a:bodyPr/>
          <a:lstStyle/>
          <a:p>
            <a:r>
              <a:rPr lang="nl-NL" b="1" dirty="0" smtClean="0">
                <a:solidFill>
                  <a:schemeClr val="bg1"/>
                </a:solidFill>
                <a:latin typeface="Arial" panose="020B0604020202020204" pitchFamily="34" charset="0"/>
                <a:cs typeface="Arial" panose="020B0604020202020204" pitchFamily="34" charset="0"/>
              </a:rPr>
              <a:t>Stap 1:</a:t>
            </a:r>
            <a:endParaRPr lang="nl-NL" b="1" dirty="0">
              <a:solidFill>
                <a:schemeClr val="bg1"/>
              </a:solidFill>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457200" y="1600200"/>
            <a:ext cx="8229600" cy="4853136"/>
          </a:xfrm>
        </p:spPr>
        <p:txBody>
          <a:bodyPr>
            <a:normAutofit lnSpcReduction="10000"/>
          </a:bodyPr>
          <a:lstStyle/>
          <a:p>
            <a:pPr marL="0" indent="0" algn="just">
              <a:buNone/>
            </a:pPr>
            <a:r>
              <a:rPr lang="nl-NL" sz="2000" dirty="0" smtClean="0">
                <a:latin typeface="Arial" panose="020B0604020202020204" pitchFamily="34" charset="0"/>
                <a:cs typeface="Arial" panose="020B0604020202020204" pitchFamily="34" charset="0"/>
              </a:rPr>
              <a:t>- Werk vanuit een thema wat past bij de </a:t>
            </a:r>
            <a:r>
              <a:rPr lang="nl-NL" sz="2000" i="1" dirty="0" smtClean="0">
                <a:solidFill>
                  <a:schemeClr val="bg1">
                    <a:lumMod val="50000"/>
                  </a:schemeClr>
                </a:solidFill>
                <a:latin typeface="Arial" panose="020B0604020202020204" pitchFamily="34" charset="0"/>
                <a:cs typeface="Arial" panose="020B0604020202020204" pitchFamily="34" charset="0"/>
              </a:rPr>
              <a:t>leef- en belevingswereld</a:t>
            </a:r>
            <a:r>
              <a:rPr lang="nl-NL" sz="2000" dirty="0" smtClean="0">
                <a:solidFill>
                  <a:schemeClr val="bg1">
                    <a:lumMod val="50000"/>
                  </a:schemeClr>
                </a:solidFill>
                <a:latin typeface="Arial" panose="020B0604020202020204" pitchFamily="34" charset="0"/>
                <a:cs typeface="Arial" panose="020B0604020202020204" pitchFamily="34" charset="0"/>
              </a:rPr>
              <a:t> </a:t>
            </a:r>
            <a:r>
              <a:rPr lang="nl-NL" sz="2000" dirty="0" smtClean="0">
                <a:latin typeface="Arial" panose="020B0604020202020204" pitchFamily="34" charset="0"/>
                <a:cs typeface="Arial" panose="020B0604020202020204" pitchFamily="34" charset="0"/>
              </a:rPr>
              <a:t>van de kinderen. Overleg dit ook met de kinderen. Hierdoor wordt de betrokkenheid groter (</a:t>
            </a:r>
            <a:r>
              <a:rPr lang="nl-NL" sz="1400" dirty="0" smtClean="0">
                <a:solidFill>
                  <a:schemeClr val="bg1">
                    <a:lumMod val="50000"/>
                  </a:schemeClr>
                </a:solidFill>
                <a:latin typeface="Arial" panose="020B0604020202020204" pitchFamily="34" charset="0"/>
                <a:cs typeface="Arial" panose="020B0604020202020204" pitchFamily="34" charset="0"/>
                <a:hlinkClick r:id="rId2"/>
              </a:rPr>
              <a:t>zie </a:t>
            </a:r>
            <a:r>
              <a:rPr lang="nl-NL" sz="1400" dirty="0">
                <a:solidFill>
                  <a:schemeClr val="bg1">
                    <a:lumMod val="50000"/>
                  </a:schemeClr>
                </a:solidFill>
                <a:latin typeface="Arial" panose="020B0604020202020204" pitchFamily="34" charset="0"/>
                <a:cs typeface="Arial" panose="020B0604020202020204" pitchFamily="34" charset="0"/>
                <a:hlinkClick r:id="rId2"/>
              </a:rPr>
              <a:t>theorie, verhalend ontwerpen</a:t>
            </a:r>
            <a:r>
              <a:rPr lang="nl-NL" sz="2000" dirty="0" smtClean="0">
                <a:latin typeface="Arial" panose="020B0604020202020204" pitchFamily="34" charset="0"/>
                <a:cs typeface="Arial" panose="020B0604020202020204" pitchFamily="34" charset="0"/>
              </a:rPr>
              <a:t>).</a:t>
            </a:r>
          </a:p>
          <a:p>
            <a:pPr marL="0" indent="0" algn="just">
              <a:buNone/>
            </a:pPr>
            <a:endParaRPr lang="nl-NL" sz="2000" dirty="0" smtClean="0">
              <a:latin typeface="Arial" panose="020B0604020202020204" pitchFamily="34" charset="0"/>
              <a:cs typeface="Arial" panose="020B0604020202020204" pitchFamily="34" charset="0"/>
            </a:endParaRPr>
          </a:p>
          <a:p>
            <a:pPr marL="0" indent="0" algn="just">
              <a:buNone/>
            </a:pPr>
            <a:r>
              <a:rPr lang="nl-NL" sz="2000" dirty="0" smtClean="0">
                <a:latin typeface="Arial" panose="020B0604020202020204" pitchFamily="34" charset="0"/>
                <a:cs typeface="Arial" panose="020B0604020202020204" pitchFamily="34" charset="0"/>
              </a:rPr>
              <a:t>- Zorg dat het ontwerp past bij de </a:t>
            </a:r>
            <a:r>
              <a:rPr lang="nl-NL" sz="2000" i="1" dirty="0" smtClean="0">
                <a:solidFill>
                  <a:schemeClr val="bg1">
                    <a:lumMod val="50000"/>
                  </a:schemeClr>
                </a:solidFill>
                <a:latin typeface="Arial" panose="020B0604020202020204" pitchFamily="34" charset="0"/>
                <a:cs typeface="Arial" panose="020B0604020202020204" pitchFamily="34" charset="0"/>
              </a:rPr>
              <a:t>kerndoelen/leerlijnen</a:t>
            </a:r>
            <a:r>
              <a:rPr lang="nl-NL" sz="2000" dirty="0" smtClean="0">
                <a:latin typeface="Arial" panose="020B0604020202020204" pitchFamily="34" charset="0"/>
                <a:cs typeface="Arial" panose="020B0604020202020204" pitchFamily="34" charset="0"/>
              </a:rPr>
              <a:t> van de groep/bouw (</a:t>
            </a:r>
            <a:r>
              <a:rPr lang="nl-NL" sz="1400" dirty="0" smtClean="0">
                <a:latin typeface="Arial" panose="020B0604020202020204" pitchFamily="34" charset="0"/>
                <a:cs typeface="Arial" panose="020B0604020202020204" pitchFamily="34" charset="0"/>
                <a:hlinkClick r:id="rId3"/>
              </a:rPr>
              <a:t>zie tule.slo.nl</a:t>
            </a:r>
            <a:r>
              <a:rPr lang="nl-NL" sz="2000" dirty="0" smtClean="0">
                <a:latin typeface="Arial" panose="020B0604020202020204" pitchFamily="34" charset="0"/>
                <a:cs typeface="Arial" panose="020B0604020202020204" pitchFamily="34" charset="0"/>
              </a:rPr>
              <a:t>). Gebruik hierbij meerdere kerndoelen (3) zodat het ontwerp </a:t>
            </a:r>
            <a:r>
              <a:rPr lang="nl-NL" sz="2000" i="1" dirty="0" err="1" smtClean="0">
                <a:solidFill>
                  <a:schemeClr val="bg1">
                    <a:lumMod val="50000"/>
                  </a:schemeClr>
                </a:solidFill>
                <a:latin typeface="Arial" panose="020B0604020202020204" pitchFamily="34" charset="0"/>
                <a:cs typeface="Arial" panose="020B0604020202020204" pitchFamily="34" charset="0"/>
              </a:rPr>
              <a:t>vakintegratief</a:t>
            </a:r>
            <a:r>
              <a:rPr lang="nl-NL" sz="2000" dirty="0" smtClean="0">
                <a:latin typeface="Arial" panose="020B0604020202020204" pitchFamily="34" charset="0"/>
                <a:cs typeface="Arial" panose="020B0604020202020204" pitchFamily="34" charset="0"/>
              </a:rPr>
              <a:t> is. Verhalend ontwerpen biedt hiervoor veel kansen.</a:t>
            </a:r>
          </a:p>
          <a:p>
            <a:pPr algn="just">
              <a:buFontTx/>
              <a:buChar char="-"/>
            </a:pPr>
            <a:endParaRPr lang="nl-NL" sz="2000" dirty="0" smtClean="0">
              <a:latin typeface="Arial" panose="020B0604020202020204" pitchFamily="34" charset="0"/>
              <a:cs typeface="Arial" panose="020B0604020202020204" pitchFamily="34" charset="0"/>
            </a:endParaRPr>
          </a:p>
          <a:p>
            <a:pPr marL="0" indent="0" algn="just">
              <a:buNone/>
            </a:pPr>
            <a:r>
              <a:rPr lang="nl-NL" sz="2000" dirty="0" smtClean="0">
                <a:latin typeface="Arial" panose="020B0604020202020204" pitchFamily="34" charset="0"/>
                <a:cs typeface="Arial" panose="020B0604020202020204" pitchFamily="34" charset="0"/>
              </a:rPr>
              <a:t>- Bedenk van te voren hoe je </a:t>
            </a:r>
            <a:r>
              <a:rPr lang="nl-NL" sz="2000" i="1" dirty="0" smtClean="0">
                <a:solidFill>
                  <a:schemeClr val="bg1">
                    <a:lumMod val="50000"/>
                  </a:schemeClr>
                </a:solidFill>
                <a:latin typeface="Arial" panose="020B0604020202020204" pitchFamily="34" charset="0"/>
                <a:cs typeface="Arial" panose="020B0604020202020204" pitchFamily="34" charset="0"/>
              </a:rPr>
              <a:t>ouders</a:t>
            </a:r>
            <a:r>
              <a:rPr lang="nl-NL" sz="2000" dirty="0" smtClean="0">
                <a:latin typeface="Arial" panose="020B0604020202020204" pitchFamily="34" charset="0"/>
                <a:cs typeface="Arial" panose="020B0604020202020204" pitchFamily="34" charset="0"/>
              </a:rPr>
              <a:t> kan betrekken in het ontwerp. Beoefenen ze een bepaald beroep wat gebruikt kan worden? Weten ze misschien van een onderwerp veel af? Geven de kinderen een presentatie en kunnen de ouders komen kijken? Zet dit vooral in!</a:t>
            </a:r>
          </a:p>
          <a:p>
            <a:pPr marL="0" indent="0" algn="just">
              <a:buNone/>
            </a:pPr>
            <a:endParaRPr lang="nl-NL" sz="2000" dirty="0" smtClean="0">
              <a:latin typeface="Arial" panose="020B0604020202020204" pitchFamily="34" charset="0"/>
              <a:cs typeface="Arial" panose="020B0604020202020204" pitchFamily="34" charset="0"/>
            </a:endParaRPr>
          </a:p>
          <a:p>
            <a:pPr marL="0" indent="0" algn="just">
              <a:buNone/>
            </a:pPr>
            <a:r>
              <a:rPr lang="nl-NL" sz="2000" dirty="0" smtClean="0">
                <a:latin typeface="Arial" panose="020B0604020202020204" pitchFamily="34" charset="0"/>
                <a:cs typeface="Arial" panose="020B0604020202020204" pitchFamily="34" charset="0"/>
              </a:rPr>
              <a:t>- Bereidt de kinderen voor op de toekomst door gebruik te maken van de </a:t>
            </a:r>
            <a:r>
              <a:rPr lang="nl-NL" sz="2000" i="1" dirty="0" smtClean="0">
                <a:solidFill>
                  <a:schemeClr val="bg1">
                    <a:lumMod val="50000"/>
                  </a:schemeClr>
                </a:solidFill>
                <a:latin typeface="Arial" panose="020B0604020202020204" pitchFamily="34" charset="0"/>
                <a:cs typeface="Arial" panose="020B0604020202020204" pitchFamily="34" charset="0"/>
              </a:rPr>
              <a:t>21</a:t>
            </a:r>
            <a:r>
              <a:rPr lang="nl-NL" sz="2000" i="1" baseline="30000" dirty="0" smtClean="0">
                <a:solidFill>
                  <a:schemeClr val="bg1">
                    <a:lumMod val="50000"/>
                  </a:schemeClr>
                </a:solidFill>
                <a:latin typeface="Arial" panose="020B0604020202020204" pitchFamily="34" charset="0"/>
                <a:cs typeface="Arial" panose="020B0604020202020204" pitchFamily="34" charset="0"/>
              </a:rPr>
              <a:t>e</a:t>
            </a:r>
            <a:r>
              <a:rPr lang="nl-NL" sz="2000" i="1" dirty="0" smtClean="0">
                <a:solidFill>
                  <a:schemeClr val="bg1">
                    <a:lumMod val="50000"/>
                  </a:schemeClr>
                </a:solidFill>
                <a:latin typeface="Arial" panose="020B0604020202020204" pitchFamily="34" charset="0"/>
                <a:cs typeface="Arial" panose="020B0604020202020204" pitchFamily="34" charset="0"/>
              </a:rPr>
              <a:t> </a:t>
            </a:r>
            <a:r>
              <a:rPr lang="nl-NL" sz="2000" i="1" dirty="0" err="1" smtClean="0">
                <a:solidFill>
                  <a:schemeClr val="bg1">
                    <a:lumMod val="50000"/>
                  </a:schemeClr>
                </a:solidFill>
                <a:latin typeface="Arial" panose="020B0604020202020204" pitchFamily="34" charset="0"/>
                <a:cs typeface="Arial" panose="020B0604020202020204" pitchFamily="34" charset="0"/>
              </a:rPr>
              <a:t>eeuwse</a:t>
            </a:r>
            <a:r>
              <a:rPr lang="nl-NL" sz="2000" i="1" dirty="0" smtClean="0">
                <a:solidFill>
                  <a:schemeClr val="bg1">
                    <a:lumMod val="50000"/>
                  </a:schemeClr>
                </a:solidFill>
                <a:latin typeface="Arial" panose="020B0604020202020204" pitchFamily="34" charset="0"/>
                <a:cs typeface="Arial" panose="020B0604020202020204" pitchFamily="34" charset="0"/>
              </a:rPr>
              <a:t> vaardigheden</a:t>
            </a:r>
            <a:r>
              <a:rPr lang="nl-NL" sz="2000" dirty="0" smtClean="0">
                <a:latin typeface="Arial" panose="020B0604020202020204" pitchFamily="34" charset="0"/>
                <a:cs typeface="Arial" panose="020B0604020202020204" pitchFamily="34" charset="0"/>
              </a:rPr>
              <a:t>. Zie volgende dia voor meer informatie.</a:t>
            </a:r>
          </a:p>
        </p:txBody>
      </p:sp>
    </p:spTree>
    <p:extLst>
      <p:ext uri="{BB962C8B-B14F-4D97-AF65-F5344CB8AC3E}">
        <p14:creationId xmlns:p14="http://schemas.microsoft.com/office/powerpoint/2010/main" val="1348891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28670" y="2035880"/>
            <a:ext cx="4415330" cy="4849504"/>
          </a:xfrm>
        </p:spPr>
      </p:pic>
      <p:sp>
        <p:nvSpPr>
          <p:cNvPr id="5" name="Tekstvak 4"/>
          <p:cNvSpPr txBox="1"/>
          <p:nvPr/>
        </p:nvSpPr>
        <p:spPr>
          <a:xfrm>
            <a:off x="302495" y="404664"/>
            <a:ext cx="8640960" cy="1631216"/>
          </a:xfrm>
          <a:prstGeom prst="rect">
            <a:avLst/>
          </a:prstGeom>
          <a:noFill/>
        </p:spPr>
        <p:txBody>
          <a:bodyPr wrap="square" rtlCol="0">
            <a:spAutoFit/>
          </a:bodyPr>
          <a:lstStyle/>
          <a:p>
            <a:pPr algn="just"/>
            <a:r>
              <a:rPr lang="nl-NL" sz="2000" dirty="0" smtClean="0">
                <a:latin typeface="Arial" panose="020B0604020202020204" pitchFamily="34" charset="0"/>
                <a:cs typeface="Arial" panose="020B0604020202020204" pitchFamily="34" charset="0"/>
              </a:rPr>
              <a:t>Hieronder zie je het model van de 21</a:t>
            </a:r>
            <a:r>
              <a:rPr lang="nl-NL" sz="2000" baseline="30000" dirty="0" smtClean="0">
                <a:latin typeface="Arial" panose="020B0604020202020204" pitchFamily="34" charset="0"/>
                <a:cs typeface="Arial" panose="020B0604020202020204" pitchFamily="34" charset="0"/>
              </a:rPr>
              <a:t>e</a:t>
            </a:r>
            <a:r>
              <a:rPr lang="nl-NL" sz="2000" dirty="0" smtClean="0">
                <a:latin typeface="Arial" panose="020B0604020202020204" pitchFamily="34" charset="0"/>
                <a:cs typeface="Arial" panose="020B0604020202020204" pitchFamily="34" charset="0"/>
              </a:rPr>
              <a:t> </a:t>
            </a:r>
            <a:r>
              <a:rPr lang="nl-NL" sz="2000" dirty="0" err="1" smtClean="0">
                <a:latin typeface="Arial" panose="020B0604020202020204" pitchFamily="34" charset="0"/>
                <a:cs typeface="Arial" panose="020B0604020202020204" pitchFamily="34" charset="0"/>
              </a:rPr>
              <a:t>eeuwse</a:t>
            </a:r>
            <a:r>
              <a:rPr lang="nl-NL" sz="2000" dirty="0" smtClean="0">
                <a:latin typeface="Arial" panose="020B0604020202020204" pitchFamily="34" charset="0"/>
                <a:cs typeface="Arial" panose="020B0604020202020204" pitchFamily="34" charset="0"/>
              </a:rPr>
              <a:t> vaardigheden van SLO en Kennisnet. Hier staan 11 vaardigheden in die voor de kinderen van belang zijn, om ze voor te bereiden op een snel veranderde maatschappij. Wanneer je op de afbeelding drukt, kom je bij verdere informatie over de verschillende vaardigheden, (</a:t>
            </a:r>
            <a:r>
              <a:rPr lang="nl-NL" sz="1400" dirty="0" smtClean="0">
                <a:latin typeface="Arial" panose="020B0604020202020204" pitchFamily="34" charset="0"/>
                <a:cs typeface="Arial" panose="020B0604020202020204" pitchFamily="34" charset="0"/>
                <a:hlinkClick r:id="rId4"/>
              </a:rPr>
              <a:t>zie ook theorie, 21</a:t>
            </a:r>
            <a:r>
              <a:rPr lang="nl-NL" sz="1400" baseline="30000" dirty="0" smtClean="0">
                <a:latin typeface="Arial" panose="020B0604020202020204" pitchFamily="34" charset="0"/>
                <a:cs typeface="Arial" panose="020B0604020202020204" pitchFamily="34" charset="0"/>
                <a:hlinkClick r:id="rId4"/>
              </a:rPr>
              <a:t>e</a:t>
            </a:r>
            <a:r>
              <a:rPr lang="nl-NL" sz="1400" dirty="0" smtClean="0">
                <a:latin typeface="Arial" panose="020B0604020202020204" pitchFamily="34" charset="0"/>
                <a:cs typeface="Arial" panose="020B0604020202020204" pitchFamily="34" charset="0"/>
                <a:hlinkClick r:id="rId4"/>
              </a:rPr>
              <a:t> </a:t>
            </a:r>
            <a:r>
              <a:rPr lang="nl-NL" sz="1400" dirty="0" err="1" smtClean="0">
                <a:latin typeface="Arial" panose="020B0604020202020204" pitchFamily="34" charset="0"/>
                <a:cs typeface="Arial" panose="020B0604020202020204" pitchFamily="34" charset="0"/>
                <a:hlinkClick r:id="rId4"/>
              </a:rPr>
              <a:t>eeuwse</a:t>
            </a:r>
            <a:r>
              <a:rPr lang="nl-NL" sz="1400" dirty="0" smtClean="0">
                <a:latin typeface="Arial" panose="020B0604020202020204" pitchFamily="34" charset="0"/>
                <a:cs typeface="Arial" panose="020B0604020202020204" pitchFamily="34" charset="0"/>
                <a:hlinkClick r:id="rId4"/>
              </a:rPr>
              <a:t> vaardigheden</a:t>
            </a:r>
            <a:r>
              <a:rPr lang="nl-NL" sz="2000" dirty="0" smtClean="0">
                <a:latin typeface="Arial" panose="020B0604020202020204" pitchFamily="34" charset="0"/>
                <a:cs typeface="Arial" panose="020B0604020202020204" pitchFamily="34" charset="0"/>
              </a:rPr>
              <a:t>). </a:t>
            </a:r>
            <a:endParaRPr lang="nl-NL" sz="2000" dirty="0">
              <a:latin typeface="Arial" panose="020B0604020202020204" pitchFamily="34" charset="0"/>
              <a:cs typeface="Arial" panose="020B0604020202020204" pitchFamily="34" charset="0"/>
            </a:endParaRPr>
          </a:p>
        </p:txBody>
      </p:sp>
      <p:sp>
        <p:nvSpPr>
          <p:cNvPr id="6" name="Tekstvak 5"/>
          <p:cNvSpPr txBox="1"/>
          <p:nvPr/>
        </p:nvSpPr>
        <p:spPr>
          <a:xfrm>
            <a:off x="356959" y="3068960"/>
            <a:ext cx="4036178" cy="2246769"/>
          </a:xfrm>
          <a:prstGeom prst="rect">
            <a:avLst/>
          </a:prstGeom>
          <a:noFill/>
        </p:spPr>
        <p:txBody>
          <a:bodyPr wrap="square" rtlCol="0">
            <a:spAutoFit/>
          </a:bodyPr>
          <a:lstStyle/>
          <a:p>
            <a:pPr algn="just"/>
            <a:r>
              <a:rPr lang="nl-NL" sz="2000" dirty="0" smtClean="0">
                <a:latin typeface="Arial" panose="020B0604020202020204" pitchFamily="34" charset="0"/>
                <a:cs typeface="Arial" panose="020B0604020202020204" pitchFamily="34" charset="0"/>
              </a:rPr>
              <a:t>- Sluit met het ontwerp aan bij minstens 2 vaardigheden. Met het werkmodel wat ik heb ontworpen (zie volgende dia), ben je sowieso al met sommige vaardigheden onbewust bezig. Zorg dat je dit bewust gaat inzetten.</a:t>
            </a:r>
            <a:endParaRPr lang="nl-N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3215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al 3"/>
          <p:cNvSpPr/>
          <p:nvPr/>
        </p:nvSpPr>
        <p:spPr>
          <a:xfrm>
            <a:off x="3029038" y="2951012"/>
            <a:ext cx="3085923" cy="289757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dirty="0"/>
          </a:p>
        </p:txBody>
      </p:sp>
      <p:sp>
        <p:nvSpPr>
          <p:cNvPr id="5" name="Tekstvak 4">
            <a:hlinkClick r:id="rId2" action="ppaction://hlinksldjump"/>
          </p:cNvPr>
          <p:cNvSpPr txBox="1"/>
          <p:nvPr/>
        </p:nvSpPr>
        <p:spPr>
          <a:xfrm>
            <a:off x="3711649" y="3880709"/>
            <a:ext cx="18002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NL" sz="2000" dirty="0" smtClean="0">
                <a:latin typeface="Arial" panose="020B0604020202020204" pitchFamily="34" charset="0"/>
                <a:cs typeface="Arial" panose="020B0604020202020204" pitchFamily="34" charset="0"/>
              </a:rPr>
              <a:t>Verhaallijn</a:t>
            </a:r>
            <a:endParaRPr lang="nl-NL" sz="2000" dirty="0">
              <a:latin typeface="Arial" panose="020B0604020202020204" pitchFamily="34" charset="0"/>
              <a:cs typeface="Arial" panose="020B0604020202020204" pitchFamily="34" charset="0"/>
            </a:endParaRPr>
          </a:p>
        </p:txBody>
      </p:sp>
      <p:pic>
        <p:nvPicPr>
          <p:cNvPr id="6" name="Afbeelding 5" descr="Afbeeldingsresultaat voor onderzoekend leren">
            <a:hlinkClick r:id="rId3" action="ppaction://hlinksldjump"/>
          </p:cNvPr>
          <p:cNvPicPr/>
          <p:nvPr/>
        </p:nvPicPr>
        <p:blipFill rotWithShape="1">
          <a:blip r:embed="rId4">
            <a:extLst>
              <a:ext uri="{28A0092B-C50C-407E-A947-70E740481C1C}">
                <a14:useLocalDpi xmlns:a14="http://schemas.microsoft.com/office/drawing/2010/main" val="0"/>
              </a:ext>
            </a:extLst>
          </a:blip>
          <a:srcRect l="20543" t="25246" r="50000" b="61944"/>
          <a:stretch/>
        </p:blipFill>
        <p:spPr bwMode="auto">
          <a:xfrm>
            <a:off x="3787405" y="2492896"/>
            <a:ext cx="1648691" cy="512619"/>
          </a:xfrm>
          <a:prstGeom prst="rect">
            <a:avLst/>
          </a:prstGeom>
          <a:noFill/>
          <a:ln>
            <a:noFill/>
          </a:ln>
        </p:spPr>
      </p:pic>
      <p:pic>
        <p:nvPicPr>
          <p:cNvPr id="7" name="Afbeelding 6" descr="Afbeeldingsresultaat voor onderzoekend leren">
            <a:hlinkClick r:id="rId5" action="ppaction://hlinksldjump"/>
          </p:cNvPr>
          <p:cNvPicPr/>
          <p:nvPr/>
        </p:nvPicPr>
        <p:blipFill rotWithShape="1">
          <a:blip r:embed="rId4">
            <a:extLst>
              <a:ext uri="{28A0092B-C50C-407E-A947-70E740481C1C}">
                <a14:useLocalDpi xmlns:a14="http://schemas.microsoft.com/office/drawing/2010/main" val="0"/>
              </a:ext>
            </a:extLst>
          </a:blip>
          <a:srcRect l="52227" t="25246" r="21781" b="61944"/>
          <a:stretch/>
        </p:blipFill>
        <p:spPr bwMode="auto">
          <a:xfrm>
            <a:off x="5699153" y="3193470"/>
            <a:ext cx="1454727" cy="512619"/>
          </a:xfrm>
          <a:prstGeom prst="rect">
            <a:avLst/>
          </a:prstGeom>
          <a:noFill/>
          <a:ln>
            <a:noFill/>
          </a:ln>
        </p:spPr>
      </p:pic>
      <p:pic>
        <p:nvPicPr>
          <p:cNvPr id="8" name="Afbeelding 7" descr="Afbeeldingsresultaat voor onderzoekend leren">
            <a:hlinkClick r:id="rId6" action="ppaction://hlinksldjump"/>
          </p:cNvPr>
          <p:cNvPicPr/>
          <p:nvPr/>
        </p:nvPicPr>
        <p:blipFill rotWithShape="1">
          <a:blip r:embed="rId4">
            <a:extLst>
              <a:ext uri="{28A0092B-C50C-407E-A947-70E740481C1C}">
                <a14:useLocalDpi xmlns:a14="http://schemas.microsoft.com/office/drawing/2010/main" val="0"/>
              </a:ext>
            </a:extLst>
          </a:blip>
          <a:srcRect l="61139" t="39787" r="1977" b="47749"/>
          <a:stretch/>
        </p:blipFill>
        <p:spPr bwMode="auto">
          <a:xfrm>
            <a:off x="6005945" y="4503630"/>
            <a:ext cx="2064327" cy="498764"/>
          </a:xfrm>
          <a:prstGeom prst="rect">
            <a:avLst/>
          </a:prstGeom>
          <a:noFill/>
          <a:ln>
            <a:noFill/>
          </a:ln>
        </p:spPr>
      </p:pic>
      <p:pic>
        <p:nvPicPr>
          <p:cNvPr id="9" name="Afbeelding 8" descr="Afbeeldingsresultaat voor onderzoekend leren">
            <a:hlinkClick r:id="rId7" action="ppaction://hlinksldjump"/>
          </p:cNvPr>
          <p:cNvPicPr/>
          <p:nvPr/>
        </p:nvPicPr>
        <p:blipFill rotWithShape="1">
          <a:blip r:embed="rId4">
            <a:extLst>
              <a:ext uri="{28A0092B-C50C-407E-A947-70E740481C1C}">
                <a14:useLocalDpi xmlns:a14="http://schemas.microsoft.com/office/drawing/2010/main" val="0"/>
              </a:ext>
            </a:extLst>
          </a:blip>
          <a:srcRect l="59975" t="54418" r="1904" b="32599"/>
          <a:stretch/>
        </p:blipFill>
        <p:spPr bwMode="auto">
          <a:xfrm>
            <a:off x="5174704" y="5661248"/>
            <a:ext cx="2133600" cy="519548"/>
          </a:xfrm>
          <a:prstGeom prst="rect">
            <a:avLst/>
          </a:prstGeom>
          <a:noFill/>
          <a:ln>
            <a:noFill/>
          </a:ln>
        </p:spPr>
      </p:pic>
      <p:pic>
        <p:nvPicPr>
          <p:cNvPr id="10" name="Afbeelding 9" descr="Afbeeldingsresultaat voor onderzoekend leren">
            <a:hlinkClick r:id="rId8" action="ppaction://hlinksldjump"/>
          </p:cNvPr>
          <p:cNvPicPr/>
          <p:nvPr/>
        </p:nvPicPr>
        <p:blipFill rotWithShape="1">
          <a:blip r:embed="rId4">
            <a:extLst>
              <a:ext uri="{28A0092B-C50C-407E-A947-70E740481C1C}">
                <a14:useLocalDpi xmlns:a14="http://schemas.microsoft.com/office/drawing/2010/main" val="0"/>
              </a:ext>
            </a:extLst>
          </a:blip>
          <a:srcRect l="45281" t="68431" r="25841" b="18322"/>
          <a:stretch/>
        </p:blipFill>
        <p:spPr bwMode="auto">
          <a:xfrm>
            <a:off x="2418911" y="5661248"/>
            <a:ext cx="1616253" cy="530102"/>
          </a:xfrm>
          <a:prstGeom prst="rect">
            <a:avLst/>
          </a:prstGeom>
          <a:noFill/>
          <a:ln>
            <a:noFill/>
          </a:ln>
        </p:spPr>
      </p:pic>
      <p:pic>
        <p:nvPicPr>
          <p:cNvPr id="11" name="Afbeelding 10" descr="Afbeeldingsresultaat voor onderzoekend leren">
            <a:hlinkClick r:id="rId9" action="ppaction://hlinksldjump"/>
          </p:cNvPr>
          <p:cNvPicPr/>
          <p:nvPr/>
        </p:nvPicPr>
        <p:blipFill rotWithShape="1">
          <a:blip r:embed="rId4">
            <a:extLst>
              <a:ext uri="{28A0092B-C50C-407E-A947-70E740481C1C}">
                <a14:useLocalDpi xmlns:a14="http://schemas.microsoft.com/office/drawing/2010/main" val="0"/>
              </a:ext>
            </a:extLst>
          </a:blip>
          <a:srcRect l="11436" t="55595" r="60097" b="32867"/>
          <a:stretch/>
        </p:blipFill>
        <p:spPr bwMode="auto">
          <a:xfrm>
            <a:off x="1478072" y="4522179"/>
            <a:ext cx="1593273" cy="461665"/>
          </a:xfrm>
          <a:prstGeom prst="rect">
            <a:avLst/>
          </a:prstGeom>
          <a:noFill/>
          <a:ln>
            <a:noFill/>
          </a:ln>
        </p:spPr>
      </p:pic>
      <p:pic>
        <p:nvPicPr>
          <p:cNvPr id="12" name="Afbeelding 11" descr="Afbeeldingsresultaat voor onderzoekend leren">
            <a:hlinkClick r:id="rId10" action="ppaction://hlinksldjump"/>
          </p:cNvPr>
          <p:cNvPicPr/>
          <p:nvPr/>
        </p:nvPicPr>
        <p:blipFill rotWithShape="1">
          <a:blip r:embed="rId4">
            <a:extLst>
              <a:ext uri="{28A0092B-C50C-407E-A947-70E740481C1C}">
                <a14:useLocalDpi xmlns:a14="http://schemas.microsoft.com/office/drawing/2010/main" val="0"/>
              </a:ext>
            </a:extLst>
          </a:blip>
          <a:srcRect l="1795" t="39441" r="60892" b="47403"/>
          <a:stretch/>
        </p:blipFill>
        <p:spPr bwMode="auto">
          <a:xfrm>
            <a:off x="1298850" y="3193470"/>
            <a:ext cx="2088353" cy="526474"/>
          </a:xfrm>
          <a:prstGeom prst="rect">
            <a:avLst/>
          </a:prstGeom>
          <a:noFill/>
          <a:ln>
            <a:noFill/>
          </a:ln>
        </p:spPr>
      </p:pic>
      <p:cxnSp>
        <p:nvCxnSpPr>
          <p:cNvPr id="33" name="Rechte verbindingslijn met pijl 32"/>
          <p:cNvCxnSpPr/>
          <p:nvPr/>
        </p:nvCxnSpPr>
        <p:spPr>
          <a:xfrm flipV="1">
            <a:off x="3029038" y="2694702"/>
            <a:ext cx="396000" cy="2880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3" name="Tekstvak 12">
            <a:hlinkClick r:id="rId3" action="ppaction://hlinksldjump"/>
          </p:cNvPr>
          <p:cNvSpPr txBox="1"/>
          <p:nvPr/>
        </p:nvSpPr>
        <p:spPr>
          <a:xfrm>
            <a:off x="3541020" y="1484784"/>
            <a:ext cx="2096619"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NL" sz="2400" dirty="0" smtClean="0">
                <a:latin typeface="Arial" panose="020B0604020202020204" pitchFamily="34" charset="0"/>
                <a:cs typeface="Arial" panose="020B0604020202020204" pitchFamily="34" charset="0"/>
              </a:rPr>
              <a:t>Start episode</a:t>
            </a:r>
            <a:endParaRPr lang="nl-NL" sz="2400" dirty="0">
              <a:latin typeface="Arial" panose="020B0604020202020204" pitchFamily="34" charset="0"/>
              <a:cs typeface="Arial" panose="020B0604020202020204" pitchFamily="34" charset="0"/>
            </a:endParaRPr>
          </a:p>
        </p:txBody>
      </p:sp>
      <p:sp>
        <p:nvSpPr>
          <p:cNvPr id="14" name="Tekstvak 13">
            <a:hlinkClick r:id="rId3" action="ppaction://hlinksldjump"/>
          </p:cNvPr>
          <p:cNvSpPr txBox="1"/>
          <p:nvPr/>
        </p:nvSpPr>
        <p:spPr>
          <a:xfrm>
            <a:off x="3845777" y="2034814"/>
            <a:ext cx="1531945"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NL" sz="2000" dirty="0" smtClean="0">
                <a:latin typeface="Arial" panose="020B0604020202020204" pitchFamily="34" charset="0"/>
                <a:cs typeface="Arial" panose="020B0604020202020204" pitchFamily="34" charset="0"/>
              </a:rPr>
              <a:t>Incident</a:t>
            </a:r>
            <a:endParaRPr lang="nl-NL" sz="2000" dirty="0">
              <a:latin typeface="Arial" panose="020B0604020202020204" pitchFamily="34" charset="0"/>
              <a:cs typeface="Arial" panose="020B0604020202020204" pitchFamily="34" charset="0"/>
            </a:endParaRPr>
          </a:p>
        </p:txBody>
      </p:sp>
      <p:sp>
        <p:nvSpPr>
          <p:cNvPr id="15" name="Tekstvak 14">
            <a:hlinkClick r:id="rId11" action="ppaction://hlinksldjump"/>
          </p:cNvPr>
          <p:cNvSpPr txBox="1"/>
          <p:nvPr/>
        </p:nvSpPr>
        <p:spPr>
          <a:xfrm>
            <a:off x="2606600" y="6309320"/>
            <a:ext cx="40103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NL" sz="2000" dirty="0" smtClean="0">
                <a:latin typeface="Arial" panose="020B0604020202020204" pitchFamily="34" charset="0"/>
                <a:cs typeface="Arial" panose="020B0604020202020204" pitchFamily="34" charset="0"/>
              </a:rPr>
              <a:t>Sleutelvragen / denkvragen</a:t>
            </a:r>
            <a:endParaRPr lang="nl-NL" sz="2000" dirty="0">
              <a:latin typeface="Arial" panose="020B0604020202020204" pitchFamily="34" charset="0"/>
              <a:cs typeface="Arial" panose="020B0604020202020204" pitchFamily="34" charset="0"/>
            </a:endParaRPr>
          </a:p>
        </p:txBody>
      </p:sp>
      <p:sp>
        <p:nvSpPr>
          <p:cNvPr id="16" name="Tekstvak 15">
            <a:hlinkClick r:id="rId12" action="ppaction://hlinksldjump"/>
          </p:cNvPr>
          <p:cNvSpPr txBox="1"/>
          <p:nvPr/>
        </p:nvSpPr>
        <p:spPr>
          <a:xfrm>
            <a:off x="3711649" y="4400701"/>
            <a:ext cx="1800201"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NL" sz="2000" dirty="0" smtClean="0">
                <a:latin typeface="Arial" panose="020B0604020202020204" pitchFamily="34" charset="0"/>
                <a:cs typeface="Arial" panose="020B0604020202020204" pitchFamily="34" charset="0"/>
              </a:rPr>
              <a:t>Wandfries</a:t>
            </a:r>
            <a:endParaRPr lang="nl-NL" sz="2000" dirty="0">
              <a:latin typeface="Arial" panose="020B0604020202020204" pitchFamily="34" charset="0"/>
              <a:cs typeface="Arial" panose="020B0604020202020204" pitchFamily="34" charset="0"/>
            </a:endParaRPr>
          </a:p>
        </p:txBody>
      </p:sp>
      <p:sp>
        <p:nvSpPr>
          <p:cNvPr id="17" name="Titel 1"/>
          <p:cNvSpPr txBox="1">
            <a:spLocks/>
          </p:cNvSpPr>
          <p:nvPr/>
        </p:nvSpPr>
        <p:spPr>
          <a:xfrm>
            <a:off x="457200" y="274638"/>
            <a:ext cx="8229600" cy="994122"/>
          </a:xfrm>
          <a:prstGeom prst="rect">
            <a:avLst/>
          </a:prstGeom>
          <a:solidFill>
            <a:schemeClr val="bg1">
              <a:lumMod val="85000"/>
            </a:schemeClr>
          </a:solidFill>
          <a:ln w="57150">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b="1" dirty="0" smtClean="0">
                <a:solidFill>
                  <a:schemeClr val="bg1"/>
                </a:solidFill>
                <a:latin typeface="Arial" panose="020B0604020202020204" pitchFamily="34" charset="0"/>
                <a:cs typeface="Arial" panose="020B0604020202020204" pitchFamily="34" charset="0"/>
              </a:rPr>
              <a:t>Werkmodel</a:t>
            </a:r>
            <a:endParaRPr lang="nl-NL" b="1" dirty="0">
              <a:solidFill>
                <a:schemeClr val="bg1"/>
              </a:solidFill>
              <a:latin typeface="Arial" panose="020B0604020202020204" pitchFamily="34" charset="0"/>
              <a:cs typeface="Arial" panose="020B0604020202020204" pitchFamily="34" charset="0"/>
            </a:endParaRPr>
          </a:p>
        </p:txBody>
      </p:sp>
      <p:cxnSp>
        <p:nvCxnSpPr>
          <p:cNvPr id="19" name="Rechte verbindingslijn met pijl 18"/>
          <p:cNvCxnSpPr/>
          <p:nvPr/>
        </p:nvCxnSpPr>
        <p:spPr>
          <a:xfrm>
            <a:off x="5604533" y="2700138"/>
            <a:ext cx="396000" cy="2880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21" name="Rechte verbindingslijn met pijl 20"/>
          <p:cNvCxnSpPr/>
          <p:nvPr/>
        </p:nvCxnSpPr>
        <p:spPr>
          <a:xfrm>
            <a:off x="6516216" y="3880709"/>
            <a:ext cx="0" cy="4680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25" name="Rechte verbindingslijn met pijl 24"/>
          <p:cNvCxnSpPr/>
          <p:nvPr/>
        </p:nvCxnSpPr>
        <p:spPr>
          <a:xfrm flipV="1">
            <a:off x="2560124" y="3866708"/>
            <a:ext cx="0" cy="4680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27" name="Rechte verbindingslijn met pijl 26"/>
          <p:cNvCxnSpPr/>
          <p:nvPr/>
        </p:nvCxnSpPr>
        <p:spPr>
          <a:xfrm flipH="1">
            <a:off x="6114961" y="5157192"/>
            <a:ext cx="288000" cy="3960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29" name="Rechte verbindingslijn met pijl 28"/>
          <p:cNvCxnSpPr/>
          <p:nvPr/>
        </p:nvCxnSpPr>
        <p:spPr>
          <a:xfrm flipH="1">
            <a:off x="4359721" y="6010734"/>
            <a:ext cx="468000"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31" name="Rechte verbindingslijn met pijl 30"/>
          <p:cNvCxnSpPr/>
          <p:nvPr/>
        </p:nvCxnSpPr>
        <p:spPr>
          <a:xfrm flipH="1" flipV="1">
            <a:off x="2840600" y="5157192"/>
            <a:ext cx="288000" cy="3960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19366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2401440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lumMod val="85000"/>
            </a:schemeClr>
          </a:solidFill>
          <a:ln w="57150">
            <a:solidFill>
              <a:schemeClr val="tx1"/>
            </a:solidFill>
          </a:ln>
        </p:spPr>
        <p:txBody>
          <a:bodyPr/>
          <a:lstStyle/>
          <a:p>
            <a:r>
              <a:rPr lang="nl-NL" b="1" dirty="0" smtClean="0">
                <a:solidFill>
                  <a:schemeClr val="bg1"/>
                </a:solidFill>
                <a:latin typeface="Arial" panose="020B0604020202020204" pitchFamily="34" charset="0"/>
                <a:cs typeface="Arial" panose="020B0604020202020204" pitchFamily="34" charset="0"/>
              </a:rPr>
              <a:t> </a:t>
            </a:r>
            <a:endParaRPr lang="nl-NL" b="1" dirty="0">
              <a:solidFill>
                <a:schemeClr val="bg1"/>
              </a:solidFill>
              <a:latin typeface="Arial" panose="020B0604020202020204" pitchFamily="34" charset="0"/>
              <a:cs typeface="Arial" panose="020B0604020202020204" pitchFamily="34" charset="0"/>
            </a:endParaRPr>
          </a:p>
        </p:txBody>
      </p:sp>
      <p:pic>
        <p:nvPicPr>
          <p:cNvPr id="5" name="Tijdelijke aanduiding voor inhoud 4">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84368" y="5805264"/>
            <a:ext cx="1075401" cy="837863"/>
          </a:xfrm>
        </p:spPr>
      </p:pic>
      <p:pic>
        <p:nvPicPr>
          <p:cNvPr id="4" name="Afbeelding 3" descr="Afbeeldingsresultaat voor onderzoekend leren"/>
          <p:cNvPicPr/>
          <p:nvPr/>
        </p:nvPicPr>
        <p:blipFill rotWithShape="1">
          <a:blip r:embed="rId4">
            <a:extLst>
              <a:ext uri="{28A0092B-C50C-407E-A947-70E740481C1C}">
                <a14:useLocalDpi xmlns:a14="http://schemas.microsoft.com/office/drawing/2010/main" val="0"/>
              </a:ext>
            </a:extLst>
          </a:blip>
          <a:srcRect l="20543" t="25246" r="50000" b="61944"/>
          <a:stretch/>
        </p:blipFill>
        <p:spPr bwMode="auto">
          <a:xfrm>
            <a:off x="6338906" y="476672"/>
            <a:ext cx="1872208" cy="720080"/>
          </a:xfrm>
          <a:prstGeom prst="rect">
            <a:avLst/>
          </a:prstGeom>
          <a:noFill/>
          <a:ln>
            <a:noFill/>
          </a:ln>
        </p:spPr>
      </p:pic>
      <p:sp>
        <p:nvSpPr>
          <p:cNvPr id="6" name="Tekstvak 5">
            <a:hlinkClick r:id="rId5" action="ppaction://hlinksldjump"/>
          </p:cNvPr>
          <p:cNvSpPr txBox="1"/>
          <p:nvPr/>
        </p:nvSpPr>
        <p:spPr>
          <a:xfrm>
            <a:off x="827584" y="591071"/>
            <a:ext cx="2736304"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NL" sz="2400" dirty="0" smtClean="0">
                <a:latin typeface="Arial" panose="020B0604020202020204" pitchFamily="34" charset="0"/>
                <a:cs typeface="Arial" panose="020B0604020202020204" pitchFamily="34" charset="0"/>
              </a:rPr>
              <a:t>Start episode</a:t>
            </a:r>
            <a:endParaRPr lang="nl-NL" sz="2400" dirty="0">
              <a:latin typeface="Arial" panose="020B0604020202020204" pitchFamily="34" charset="0"/>
              <a:cs typeface="Arial" panose="020B0604020202020204" pitchFamily="34" charset="0"/>
            </a:endParaRPr>
          </a:p>
        </p:txBody>
      </p:sp>
      <p:sp>
        <p:nvSpPr>
          <p:cNvPr id="7" name="Tekstvak 6">
            <a:hlinkClick r:id="rId5" action="ppaction://hlinksldjump"/>
          </p:cNvPr>
          <p:cNvSpPr txBox="1"/>
          <p:nvPr/>
        </p:nvSpPr>
        <p:spPr>
          <a:xfrm>
            <a:off x="3995936" y="591071"/>
            <a:ext cx="1872208"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NL" sz="2400" dirty="0" smtClean="0">
                <a:latin typeface="Arial" panose="020B0604020202020204" pitchFamily="34" charset="0"/>
                <a:cs typeface="Arial" panose="020B0604020202020204" pitchFamily="34" charset="0"/>
              </a:rPr>
              <a:t>Incident</a:t>
            </a:r>
            <a:endParaRPr lang="nl-NL" sz="2400" dirty="0">
              <a:latin typeface="Arial" panose="020B0604020202020204" pitchFamily="34" charset="0"/>
              <a:cs typeface="Arial" panose="020B0604020202020204" pitchFamily="34" charset="0"/>
            </a:endParaRPr>
          </a:p>
        </p:txBody>
      </p:sp>
      <p:sp>
        <p:nvSpPr>
          <p:cNvPr id="3" name="Tekstvak 2"/>
          <p:cNvSpPr txBox="1"/>
          <p:nvPr/>
        </p:nvSpPr>
        <p:spPr>
          <a:xfrm>
            <a:off x="323528" y="1628800"/>
            <a:ext cx="8424936" cy="584775"/>
          </a:xfrm>
          <a:prstGeom prst="rect">
            <a:avLst/>
          </a:prstGeom>
          <a:noFill/>
        </p:spPr>
        <p:txBody>
          <a:bodyPr wrap="square" rtlCol="0">
            <a:spAutoFit/>
          </a:bodyPr>
          <a:lstStyle/>
          <a:p>
            <a:pPr algn="just"/>
            <a:r>
              <a:rPr lang="nl-NL" sz="1600" dirty="0" smtClean="0">
                <a:latin typeface="Arial" panose="020B0604020202020204" pitchFamily="34" charset="0"/>
                <a:cs typeface="Arial" panose="020B0604020202020204" pitchFamily="34" charset="0"/>
              </a:rPr>
              <a:t>Dit is het begin van de cirkel en hier komen 2 principes samen: </a:t>
            </a:r>
            <a:r>
              <a:rPr lang="nl-NL" sz="1600" dirty="0">
                <a:latin typeface="Arial" panose="020B0604020202020204" pitchFamily="34" charset="0"/>
                <a:cs typeface="Arial" panose="020B0604020202020204" pitchFamily="34" charset="0"/>
                <a:hlinkClick r:id="rId6"/>
              </a:rPr>
              <a:t>v</a:t>
            </a:r>
            <a:r>
              <a:rPr lang="nl-NL" sz="1600" dirty="0" smtClean="0">
                <a:latin typeface="Arial" panose="020B0604020202020204" pitchFamily="34" charset="0"/>
                <a:cs typeface="Arial" panose="020B0604020202020204" pitchFamily="34" charset="0"/>
                <a:hlinkClick r:id="rId6"/>
              </a:rPr>
              <a:t>erhalend ontwerpen </a:t>
            </a:r>
            <a:r>
              <a:rPr lang="nl-NL" sz="1600" dirty="0" smtClean="0">
                <a:latin typeface="Arial" panose="020B0604020202020204" pitchFamily="34" charset="0"/>
                <a:cs typeface="Arial" panose="020B0604020202020204" pitchFamily="34" charset="0"/>
              </a:rPr>
              <a:t>en </a:t>
            </a:r>
            <a:r>
              <a:rPr lang="nl-NL" sz="1600" dirty="0" smtClean="0">
                <a:latin typeface="Arial" panose="020B0604020202020204" pitchFamily="34" charset="0"/>
                <a:cs typeface="Arial" panose="020B0604020202020204" pitchFamily="34" charset="0"/>
                <a:hlinkClick r:id="rId7"/>
              </a:rPr>
              <a:t>onderzoekend leren</a:t>
            </a:r>
            <a:r>
              <a:rPr lang="nl-NL" sz="1600" dirty="0" smtClean="0">
                <a:latin typeface="Arial" panose="020B0604020202020204" pitchFamily="34" charset="0"/>
                <a:cs typeface="Arial" panose="020B0604020202020204" pitchFamily="34" charset="0"/>
              </a:rPr>
              <a:t>. Voor de onderliggende theorie kun je op de linkjes klikken.  </a:t>
            </a:r>
            <a:endParaRPr lang="nl-NL" sz="1600" dirty="0">
              <a:latin typeface="Arial" panose="020B0604020202020204" pitchFamily="34" charset="0"/>
              <a:cs typeface="Arial" panose="020B0604020202020204" pitchFamily="34" charset="0"/>
            </a:endParaRPr>
          </a:p>
        </p:txBody>
      </p:sp>
      <p:sp>
        <p:nvSpPr>
          <p:cNvPr id="9" name="Tekstvak 8"/>
          <p:cNvSpPr txBox="1"/>
          <p:nvPr/>
        </p:nvSpPr>
        <p:spPr>
          <a:xfrm>
            <a:off x="281785" y="2348880"/>
            <a:ext cx="8754709" cy="3785652"/>
          </a:xfrm>
          <a:prstGeom prst="rect">
            <a:avLst/>
          </a:prstGeom>
          <a:noFill/>
        </p:spPr>
        <p:txBody>
          <a:bodyPr wrap="square" rtlCol="0">
            <a:spAutoFit/>
          </a:bodyPr>
          <a:lstStyle/>
          <a:p>
            <a:pPr algn="just"/>
            <a:r>
              <a:rPr lang="nl-NL" sz="2000" dirty="0" smtClean="0">
                <a:latin typeface="Arial" panose="020B0604020202020204" pitchFamily="34" charset="0"/>
                <a:cs typeface="Arial" panose="020B0604020202020204" pitchFamily="34" charset="0"/>
              </a:rPr>
              <a:t>- Tijdens de eerste episode wordt het </a:t>
            </a:r>
            <a:r>
              <a:rPr lang="nl-NL" sz="2000" i="1" dirty="0" smtClean="0">
                <a:solidFill>
                  <a:schemeClr val="bg1">
                    <a:lumMod val="50000"/>
                  </a:schemeClr>
                </a:solidFill>
                <a:latin typeface="Arial" panose="020B0604020202020204" pitchFamily="34" charset="0"/>
                <a:cs typeface="Arial" panose="020B0604020202020204" pitchFamily="34" charset="0"/>
              </a:rPr>
              <a:t>thema/ de verhaallijn</a:t>
            </a:r>
            <a:r>
              <a:rPr lang="nl-NL" sz="2000" dirty="0" smtClean="0">
                <a:latin typeface="Arial" panose="020B0604020202020204" pitchFamily="34" charset="0"/>
                <a:cs typeface="Arial" panose="020B0604020202020204" pitchFamily="34" charset="0"/>
              </a:rPr>
              <a:t> geïntroduceerd, zie stap 1 voor de eisen hieraan.</a:t>
            </a:r>
          </a:p>
          <a:p>
            <a:pPr algn="just"/>
            <a:r>
              <a:rPr lang="nl-NL" sz="2000" dirty="0" smtClean="0">
                <a:latin typeface="Arial" panose="020B0604020202020204" pitchFamily="34" charset="0"/>
                <a:cs typeface="Arial" panose="020B0604020202020204" pitchFamily="34" charset="0"/>
              </a:rPr>
              <a:t>- Wanneer de cirkel rond is, kan er weer aan een nieuwe episode begonnen worden.</a:t>
            </a:r>
          </a:p>
          <a:p>
            <a:pPr algn="just"/>
            <a:r>
              <a:rPr lang="nl-NL" sz="2000" dirty="0" smtClean="0">
                <a:latin typeface="Arial" panose="020B0604020202020204" pitchFamily="34" charset="0"/>
                <a:cs typeface="Arial" panose="020B0604020202020204" pitchFamily="34" charset="0"/>
              </a:rPr>
              <a:t>- Hier past stap 1 van onderzoekend leren ook erg goed bij, de </a:t>
            </a:r>
            <a:r>
              <a:rPr lang="nl-NL" sz="2000" dirty="0" smtClean="0">
                <a:solidFill>
                  <a:schemeClr val="bg1">
                    <a:lumMod val="50000"/>
                  </a:schemeClr>
                </a:solidFill>
                <a:latin typeface="Arial" panose="020B0604020202020204" pitchFamily="34" charset="0"/>
                <a:cs typeface="Arial" panose="020B0604020202020204" pitchFamily="34" charset="0"/>
              </a:rPr>
              <a:t>introductie</a:t>
            </a:r>
            <a:r>
              <a:rPr lang="nl-NL" sz="2000" dirty="0" smtClean="0">
                <a:latin typeface="Arial" panose="020B0604020202020204" pitchFamily="34" charset="0"/>
                <a:cs typeface="Arial" panose="020B0604020202020204" pitchFamily="34" charset="0"/>
              </a:rPr>
              <a:t>. Hierbij is het belangrijk dat de kinderen verwonderd en uitgedaagd worden, dat worden ze a.d.h.v. een verhalend ontwerp wat aansluit bij de leef- en belevingswereld.</a:t>
            </a:r>
          </a:p>
          <a:p>
            <a:pPr algn="just"/>
            <a:r>
              <a:rPr lang="nl-NL" sz="2000" dirty="0" smtClean="0">
                <a:latin typeface="Arial" panose="020B0604020202020204" pitchFamily="34" charset="0"/>
                <a:cs typeface="Arial" panose="020B0604020202020204" pitchFamily="34" charset="0"/>
              </a:rPr>
              <a:t>- Bij het begin van een episode kun je voor een </a:t>
            </a:r>
            <a:r>
              <a:rPr lang="nl-NL" sz="2000" i="1" dirty="0" smtClean="0">
                <a:solidFill>
                  <a:schemeClr val="bg1">
                    <a:lumMod val="50000"/>
                  </a:schemeClr>
                </a:solidFill>
                <a:latin typeface="Arial" panose="020B0604020202020204" pitchFamily="34" charset="0"/>
                <a:cs typeface="Arial" panose="020B0604020202020204" pitchFamily="34" charset="0"/>
              </a:rPr>
              <a:t>incident</a:t>
            </a:r>
            <a:r>
              <a:rPr lang="nl-NL" sz="2000" dirty="0">
                <a:latin typeface="Arial" panose="020B0604020202020204" pitchFamily="34" charset="0"/>
                <a:cs typeface="Arial" panose="020B0604020202020204" pitchFamily="34" charset="0"/>
              </a:rPr>
              <a:t> </a:t>
            </a:r>
            <a:r>
              <a:rPr lang="nl-NL" sz="2000" dirty="0" smtClean="0">
                <a:latin typeface="Arial" panose="020B0604020202020204" pitchFamily="34" charset="0"/>
                <a:cs typeface="Arial" panose="020B0604020202020204" pitchFamily="34" charset="0"/>
              </a:rPr>
              <a:t>zorgen in de verhaallijn. Er gebeurt iets waar de kinderen d.m.v. onderzoekend leren achter moeten komen. Bij onderzoekend leren wordt dit ook wel de vraag formuleren genoemd.</a:t>
            </a:r>
          </a:p>
        </p:txBody>
      </p:sp>
    </p:spTree>
    <p:extLst>
      <p:ext uri="{BB962C8B-B14F-4D97-AF65-F5344CB8AC3E}">
        <p14:creationId xmlns:p14="http://schemas.microsoft.com/office/powerpoint/2010/main" val="83614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lumMod val="85000"/>
            </a:schemeClr>
          </a:solidFill>
          <a:ln w="57150">
            <a:solidFill>
              <a:schemeClr val="tx1"/>
            </a:solidFill>
          </a:ln>
        </p:spPr>
        <p:txBody>
          <a:bodyPr/>
          <a:lstStyle/>
          <a:p>
            <a:r>
              <a:rPr lang="nl-NL" b="1" dirty="0" smtClean="0">
                <a:solidFill>
                  <a:schemeClr val="bg1"/>
                </a:solidFill>
                <a:latin typeface="Arial" panose="020B0604020202020204" pitchFamily="34" charset="0"/>
                <a:cs typeface="Arial" panose="020B0604020202020204" pitchFamily="34" charset="0"/>
              </a:rPr>
              <a:t> </a:t>
            </a:r>
            <a:endParaRPr lang="nl-NL" b="1" dirty="0">
              <a:solidFill>
                <a:schemeClr val="bg1"/>
              </a:solidFill>
              <a:latin typeface="Arial" panose="020B0604020202020204" pitchFamily="34" charset="0"/>
              <a:cs typeface="Arial" panose="020B0604020202020204" pitchFamily="34" charset="0"/>
            </a:endParaRPr>
          </a:p>
        </p:txBody>
      </p:sp>
      <p:pic>
        <p:nvPicPr>
          <p:cNvPr id="5" name="Tijdelijke aanduiding voor inhoud 4">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84368" y="5805264"/>
            <a:ext cx="1075401" cy="837863"/>
          </a:xfrm>
        </p:spPr>
      </p:pic>
      <p:pic>
        <p:nvPicPr>
          <p:cNvPr id="8" name="Afbeelding 7" descr="Afbeeldingsresultaat voor onderzoekend leren"/>
          <p:cNvPicPr/>
          <p:nvPr/>
        </p:nvPicPr>
        <p:blipFill rotWithShape="1">
          <a:blip r:embed="rId4">
            <a:extLst>
              <a:ext uri="{28A0092B-C50C-407E-A947-70E740481C1C}">
                <a14:useLocalDpi xmlns:a14="http://schemas.microsoft.com/office/drawing/2010/main" val="0"/>
              </a:ext>
            </a:extLst>
          </a:blip>
          <a:srcRect l="52227" t="25246" r="21781" b="61944"/>
          <a:stretch/>
        </p:blipFill>
        <p:spPr bwMode="auto">
          <a:xfrm>
            <a:off x="3635896" y="459873"/>
            <a:ext cx="1872208" cy="720080"/>
          </a:xfrm>
          <a:prstGeom prst="rect">
            <a:avLst/>
          </a:prstGeom>
          <a:noFill/>
          <a:ln>
            <a:noFill/>
          </a:ln>
        </p:spPr>
      </p:pic>
      <p:sp>
        <p:nvSpPr>
          <p:cNvPr id="6" name="Tekstvak 5"/>
          <p:cNvSpPr txBox="1"/>
          <p:nvPr/>
        </p:nvSpPr>
        <p:spPr>
          <a:xfrm>
            <a:off x="323528" y="1628800"/>
            <a:ext cx="8424936" cy="584775"/>
          </a:xfrm>
          <a:prstGeom prst="rect">
            <a:avLst/>
          </a:prstGeom>
          <a:noFill/>
        </p:spPr>
        <p:txBody>
          <a:bodyPr wrap="square" rtlCol="0">
            <a:spAutoFit/>
          </a:bodyPr>
          <a:lstStyle/>
          <a:p>
            <a:pPr algn="just"/>
            <a:r>
              <a:rPr lang="nl-NL" sz="1600" dirty="0" smtClean="0">
                <a:latin typeface="Arial" panose="020B0604020202020204" pitchFamily="34" charset="0"/>
                <a:cs typeface="Arial" panose="020B0604020202020204" pitchFamily="34" charset="0"/>
              </a:rPr>
              <a:t>Dit is stap 2 van de cirkel en hier gaat het over 1 principe: </a:t>
            </a:r>
            <a:r>
              <a:rPr lang="nl-NL" sz="1600" dirty="0" smtClean="0">
                <a:latin typeface="Arial" panose="020B0604020202020204" pitchFamily="34" charset="0"/>
                <a:cs typeface="Arial" panose="020B0604020202020204" pitchFamily="34" charset="0"/>
                <a:hlinkClick r:id="rId5"/>
              </a:rPr>
              <a:t>onderzoekend leren</a:t>
            </a:r>
            <a:r>
              <a:rPr lang="nl-NL" sz="1600" dirty="0" smtClean="0">
                <a:latin typeface="Arial" panose="020B0604020202020204" pitchFamily="34" charset="0"/>
                <a:cs typeface="Arial" panose="020B0604020202020204" pitchFamily="34" charset="0"/>
              </a:rPr>
              <a:t>. Voor de onderliggende theorie kun je op de link klikken.  </a:t>
            </a:r>
            <a:endParaRPr lang="nl-NL" sz="1600" dirty="0">
              <a:latin typeface="Arial" panose="020B0604020202020204" pitchFamily="34" charset="0"/>
              <a:cs typeface="Arial" panose="020B0604020202020204" pitchFamily="34" charset="0"/>
            </a:endParaRPr>
          </a:p>
        </p:txBody>
      </p:sp>
      <p:sp>
        <p:nvSpPr>
          <p:cNvPr id="7" name="Tekstvak 6"/>
          <p:cNvSpPr txBox="1"/>
          <p:nvPr/>
        </p:nvSpPr>
        <p:spPr>
          <a:xfrm>
            <a:off x="194645" y="2924944"/>
            <a:ext cx="8754709" cy="2246769"/>
          </a:xfrm>
          <a:prstGeom prst="rect">
            <a:avLst/>
          </a:prstGeom>
          <a:noFill/>
        </p:spPr>
        <p:txBody>
          <a:bodyPr wrap="square" rtlCol="0">
            <a:spAutoFit/>
          </a:bodyPr>
          <a:lstStyle/>
          <a:p>
            <a:pPr algn="just"/>
            <a:r>
              <a:rPr lang="nl-NL" sz="2000" dirty="0" smtClean="0">
                <a:latin typeface="Arial" panose="020B0604020202020204" pitchFamily="34" charset="0"/>
                <a:cs typeface="Arial" panose="020B0604020202020204" pitchFamily="34" charset="0"/>
              </a:rPr>
              <a:t>- Ga met de kinderen ervaringen, voorkennis en meningen inventariseren over het incident/de vraag.</a:t>
            </a:r>
          </a:p>
          <a:p>
            <a:pPr algn="just"/>
            <a:r>
              <a:rPr lang="nl-NL" sz="2000" dirty="0" smtClean="0">
                <a:latin typeface="Arial" panose="020B0604020202020204" pitchFamily="34" charset="0"/>
                <a:cs typeface="Arial" panose="020B0604020202020204" pitchFamily="34" charset="0"/>
              </a:rPr>
              <a:t>- Begin met wat aanrommelen in de context of met bepaald materiaal.</a:t>
            </a:r>
          </a:p>
          <a:p>
            <a:pPr algn="just"/>
            <a:r>
              <a:rPr lang="nl-NL" sz="2000" dirty="0" smtClean="0">
                <a:latin typeface="Arial" panose="020B0604020202020204" pitchFamily="34" charset="0"/>
                <a:cs typeface="Arial" panose="020B0604020202020204" pitchFamily="34" charset="0"/>
              </a:rPr>
              <a:t>- Laat de kinderen ideeën bedenken.</a:t>
            </a:r>
          </a:p>
          <a:p>
            <a:pPr algn="just"/>
            <a:r>
              <a:rPr lang="nl-NL" sz="2000" dirty="0" smtClean="0">
                <a:latin typeface="Arial" panose="020B0604020202020204" pitchFamily="34" charset="0"/>
                <a:cs typeface="Arial" panose="020B0604020202020204" pitchFamily="34" charset="0"/>
              </a:rPr>
              <a:t>- Zoek informatie op.</a:t>
            </a:r>
          </a:p>
          <a:p>
            <a:pPr algn="just"/>
            <a:r>
              <a:rPr lang="nl-NL" sz="2000" dirty="0" smtClean="0">
                <a:latin typeface="Arial" panose="020B0604020202020204" pitchFamily="34" charset="0"/>
                <a:cs typeface="Arial" panose="020B0604020202020204" pitchFamily="34" charset="0"/>
              </a:rPr>
              <a:t>- Ga met de kinderen voorspellingen of de verwachtingen bespreken.</a:t>
            </a:r>
          </a:p>
          <a:p>
            <a:pPr algn="just"/>
            <a:r>
              <a:rPr lang="nl-NL" sz="2000" dirty="0" smtClean="0">
                <a:latin typeface="Arial" panose="020B0604020202020204" pitchFamily="34" charset="0"/>
                <a:cs typeface="Arial" panose="020B0604020202020204" pitchFamily="34" charset="0"/>
              </a:rPr>
              <a:t>- Het incident/de vraag aanscherpen.</a:t>
            </a:r>
          </a:p>
        </p:txBody>
      </p:sp>
    </p:spTree>
    <p:extLst>
      <p:ext uri="{BB962C8B-B14F-4D97-AF65-F5344CB8AC3E}">
        <p14:creationId xmlns:p14="http://schemas.microsoft.com/office/powerpoint/2010/main" val="3771829395"/>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909</TotalTime>
  <Words>1675</Words>
  <Application>Microsoft Office PowerPoint</Application>
  <PresentationFormat>Diavoorstelling (4:3)</PresentationFormat>
  <Paragraphs>106</Paragraphs>
  <Slides>18</Slides>
  <Notes>0</Notes>
  <HiddenSlides>0</HiddenSlides>
  <MMClips>0</MMClips>
  <ScaleCrop>false</ScaleCrop>
  <HeadingPairs>
    <vt:vector size="4" baseType="variant">
      <vt:variant>
        <vt:lpstr>Thema</vt:lpstr>
      </vt:variant>
      <vt:variant>
        <vt:i4>1</vt:i4>
      </vt:variant>
      <vt:variant>
        <vt:lpstr>Diatitels</vt:lpstr>
      </vt:variant>
      <vt:variant>
        <vt:i4>18</vt:i4>
      </vt:variant>
    </vt:vector>
  </HeadingPairs>
  <TitlesOfParts>
    <vt:vector size="19" baseType="lpstr">
      <vt:lpstr>Kantoorthema</vt:lpstr>
      <vt:lpstr>Quest 4: Design</vt:lpstr>
      <vt:lpstr>Inleiding</vt:lpstr>
      <vt:lpstr>How to use:</vt:lpstr>
      <vt:lpstr>Stap 1:</vt:lpstr>
      <vt:lpstr>PowerPoint-presentatie</vt:lpstr>
      <vt:lpstr>PowerPoint-presentatie</vt:lpstr>
      <vt:lpstr>PowerPoint-presentatie</vt:lpstr>
      <vt:lpstr> </vt:lpstr>
      <vt:lpstr> </vt:lpstr>
      <vt:lpstr> </vt:lpstr>
      <vt:lpstr> </vt:lpstr>
      <vt:lpstr> </vt:lpstr>
      <vt:lpstr> </vt:lpstr>
      <vt:lpstr> </vt:lpstr>
      <vt:lpstr> </vt:lpstr>
      <vt:lpstr> </vt:lpstr>
      <vt:lpstr> </vt:lpstr>
      <vt:lpstr>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Tamira Oosting</dc:creator>
  <cp:lastModifiedBy>Tamira Oosting</cp:lastModifiedBy>
  <cp:revision>37</cp:revision>
  <cp:lastPrinted>2016-11-06T15:20:39Z</cp:lastPrinted>
  <dcterms:created xsi:type="dcterms:W3CDTF">2016-10-27T15:37:56Z</dcterms:created>
  <dcterms:modified xsi:type="dcterms:W3CDTF">2016-11-06T19:04:46Z</dcterms:modified>
</cp:coreProperties>
</file>